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9" r:id="rId3"/>
    <p:sldId id="267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LRbOK6KDo1ae1TfaNLN1A==" hashData="UbQ8ie6WQ9fnacPCxUWn9UoFvtr017WCye7tPeDBKzH0+NUuCWnoVmis7teVvOLibC+YFa8+3LSk4xLnGSqbf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0926C-1E85-47FF-ACFD-28FE26583CAE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3198-311C-4740-B6CB-8F538570C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75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12 modules: 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to urinary incontinence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continence assessment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Urinary Incontinence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faecal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Incontinence</a:t>
            </a:r>
          </a:p>
          <a:p>
            <a:pPr marL="360000" indent="-180000">
              <a:buFont typeface="Courier New"/>
              <a:buChar char="o"/>
            </a:pPr>
            <a:r>
              <a:rPr lang="en-US" dirty="0"/>
              <a:t>Effective Product Use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0000" indent="-180000">
              <a:buFont typeface="Courier New"/>
              <a:buChar char="o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DependCare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Catheterisation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Elderly continence &amp; incontinence effects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Continence aids </a:t>
            </a:r>
          </a:p>
          <a:p>
            <a:pPr marL="360000" indent="-180000">
              <a:buFont typeface="Courier New"/>
              <a:buChar char="o"/>
            </a:pPr>
            <a:r>
              <a:rPr lang="en-US" dirty="0"/>
              <a:t>ACFI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control</a:t>
            </a:r>
          </a:p>
          <a:p>
            <a:pPr marL="360000" indent="-180000">
              <a:buFont typeface="Courier New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Falls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only the Depend Co-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ordinator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RN can change the type or number of pads a resident is using, the ‘Continence communication book’ allows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record issues or incidents involving a resident</a:t>
            </a:r>
          </a:p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ordinator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RN can then respond, even if they’re not working the same shifts as the person who recorded the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Kimberly-Clark provides an easy to use online management system called Depend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electronic continence management</a:t>
            </a:r>
          </a:p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also generates order forms for continence products that can be emailed to your distributor of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Kimberly-Clark has developed easy-to-use forms that aren’t time consuming to complete &amp; that meet accreditation standards</a:t>
            </a:r>
          </a:p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take a look at some of the forms…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product evaluation form if your facility or Kimberly-Clark Personal Care representative asks for feedback on Kimberly-Clark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your facility improve use of the Care program &amp; maintain high standards, your Kimberly-Clark Personal Care representative may do a spot check and audit of your facility to provide constructive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372ACBD-8321-F347-A0B6-D61F08800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119C3-11A6-4248-A9F3-CDCCA1CB8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F9BB-5495-1F47-81C6-B5A2DC17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6261-72EF-BD48-A441-A122FB96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7199-C31C-F443-B271-35B76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59F0-B370-B44F-A02A-5B0977E4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B7D-7788-FB41-AA83-26C9C980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1C75B-8B3D-F64D-BFC7-0523BF955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1C2D-9B74-3048-A41F-E341ED5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DFED-D5C8-2E4C-B72E-26907F73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2B9A-00DD-294C-A9DB-548E0649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08678-B146-B046-B4A2-C1F11A492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9D856-4F84-E846-9B75-1CA2636BC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8A33-2CC8-2B4F-AE79-696CB86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F502-4592-5740-A069-17B8FC51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2455-238E-3C4F-A853-32B13BE5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B4C4E-9B75-3848-98A7-CA48E5E50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FD25A-9623-A14D-AA86-24CD28C4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84313"/>
            <a:ext cx="5847266" cy="7602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E967-4D70-6740-AAEF-FEDB3FC8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760F-3E00-A84A-A9D1-E40A4E5E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6C37-760D-A347-B760-E58D3DF2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6B80-6417-D648-8467-571C5FF1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ABD4-244B-534B-9726-707BB9AB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5C03-D794-B540-85B4-2AF0C2EB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DE5B-5725-304D-BE59-3E17CBF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53A8-8F51-014B-9F00-F14FC89B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8C78-9F61-C941-A36C-FFDB2E20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4B99-3B92-0C4F-84F1-C81A1ADD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A239-4A5A-7443-9B19-FC1CC50C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C326-E1AF-B542-A352-5D219EF8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8ADF-C62B-2940-A7DF-A9B8286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1046-9652-2E4E-A6C1-18C9565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6C70-F38D-8D45-9B1C-A76FE82C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8E01-88B4-3A4B-8917-97F8E418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9EB11-6AD4-C145-BEF0-6426FF7A7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E005-62BB-304A-8321-CF3239C6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CCB50-ED7E-6E49-A10D-C07F1D19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AD1E-823E-314A-B347-1AFC4F301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199AD-DC4C-1E42-B6E7-0001BDD3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AD87E-FC10-C548-8949-7BEFB3DD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573E0-B9CD-8344-B432-F3E59BC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947A-7ED8-3041-AF64-CBD262C3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B1D91-C701-0547-9CBF-DDED133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B2F53-3F5E-8E49-958B-224FD383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956D2-D122-0D42-A910-490F981A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F7D83-D53A-6C44-BD17-B15597BA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63BEA-E871-864D-9D35-2C2E45A9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A117-B814-8340-B48A-D1AB67F0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F6D6-4CB4-1F40-ABE8-28D1A4F0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A26F-5958-6041-B347-3D7570FE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D791-0E96-9844-BD7A-B8FB8B6D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FF725-E07B-504B-AF53-C37723CD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8BCC-8079-F34E-8947-0C16F97F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A8C1C-ED98-F948-BA2E-90A877E6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9D1B-F50B-274F-902E-B652A12C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2DD29-72BC-A84E-B365-EF6D6DA6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1E4D0-6FEB-CF4E-B05B-F82CEE14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07F5-A2FD-DF42-A4AD-7034C97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05333-0DFE-394B-812C-7706E36A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69C35-08B4-6249-B911-FAAC64BA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C4C49-993A-0A4C-8C98-C481F3BC48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14D07-5631-6F47-9957-16F318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57809"/>
            <a:ext cx="7517040" cy="98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EC24-8898-2D49-ACF3-D1AF25BA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7C68D-A75D-1A48-BFC1-913048E6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0FFB-F448-C340-96B2-88B851DB4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B72E-E4C1-3C4B-9A7D-7C6E73C7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89970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Module 6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DependCare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74" y="194700"/>
            <a:ext cx="8229600" cy="1339505"/>
          </a:xfrm>
        </p:spPr>
        <p:txBody>
          <a:bodyPr/>
          <a:lstStyle/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Continence Communication Book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0" y="1922656"/>
            <a:ext cx="5446515" cy="2832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Continence Communication Book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Enter date, time, resident’s name</a:t>
            </a:r>
            <a:br>
              <a:rPr lang="en-US" sz="2000" dirty="0"/>
            </a:br>
            <a:r>
              <a:rPr lang="en-US" sz="2000" dirty="0"/>
              <a:t>&amp; room number</a:t>
            </a:r>
          </a:p>
          <a:p>
            <a:pPr marL="612000" indent="-252000">
              <a:spcAft>
                <a:spcPts val="15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Write your observation &amp; your name</a:t>
            </a:r>
          </a:p>
          <a:p>
            <a:pPr marL="612000" indent="-252000">
              <a:spcAft>
                <a:spcPts val="15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Depend Co-Ordinator to review regularly to post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0B57C-74FA-43A1-B252-4CD1AEBF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07" y="2211472"/>
            <a:ext cx="1773714" cy="225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2AEA8E-5569-4E59-80B2-54037710E0EE}"/>
              </a:ext>
            </a:extLst>
          </p:cNvPr>
          <p:cNvSpPr txBox="1"/>
          <p:nvPr/>
        </p:nvSpPr>
        <p:spPr>
          <a:xfrm>
            <a:off x="185059" y="1828799"/>
            <a:ext cx="103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51600-DFEB-4DC8-B492-173DE829FBA9}"/>
              </a:ext>
            </a:extLst>
          </p:cNvPr>
          <p:cNvSpPr txBox="1"/>
          <p:nvPr/>
        </p:nvSpPr>
        <p:spPr>
          <a:xfrm>
            <a:off x="76202" y="623333"/>
            <a:ext cx="103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75000"/>
                  </a:schemeClr>
                </a:solidFill>
              </a:rPr>
              <a:t>This certifies that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BA00EB08-09B4-4E80-BF22-1A7B03376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2600340"/>
            <a:ext cx="499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9826D-3C1F-4FFE-B513-CE57822B7BD7}"/>
              </a:ext>
            </a:extLst>
          </p:cNvPr>
          <p:cNvSpPr/>
          <p:nvPr/>
        </p:nvSpPr>
        <p:spPr>
          <a:xfrm>
            <a:off x="263725" y="3275112"/>
            <a:ext cx="49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dirty="0"/>
              <a:t>has attended the continence management session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A7BE8A2E-052A-4E16-9F17-C303D717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" y="5365418"/>
            <a:ext cx="5156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Date of Completion</a:t>
            </a:r>
            <a:r>
              <a:rPr lang="en-AU" sz="1200" dirty="0"/>
              <a:t>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1D895-01F7-494D-A6BE-B914F5587AA1}"/>
              </a:ext>
            </a:extLst>
          </p:cNvPr>
          <p:cNvSpPr txBox="1"/>
          <p:nvPr/>
        </p:nvSpPr>
        <p:spPr>
          <a:xfrm>
            <a:off x="185059" y="2228909"/>
            <a:ext cx="99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Name: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73CA50-534D-40C7-9A6C-3774EC273DBF}"/>
              </a:ext>
            </a:extLst>
          </p:cNvPr>
          <p:cNvSpPr/>
          <p:nvPr/>
        </p:nvSpPr>
        <p:spPr>
          <a:xfrm>
            <a:off x="299787" y="4221507"/>
            <a:ext cx="4978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Module 6: </a:t>
            </a:r>
            <a:r>
              <a:rPr lang="en-AU" sz="2800" b="1" dirty="0" err="1">
                <a:solidFill>
                  <a:schemeClr val="accent6">
                    <a:lumMod val="75000"/>
                  </a:schemeClr>
                </a:solidFill>
              </a:rPr>
              <a:t>DependCare</a:t>
            </a:r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39875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-1764535" y="331601"/>
            <a:ext cx="8229600" cy="88798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Module Profile</a:t>
            </a:r>
          </a:p>
        </p:txBody>
      </p:sp>
      <p:sp>
        <p:nvSpPr>
          <p:cNvPr id="6" name="Content Placeholder 29"/>
          <p:cNvSpPr txBox="1">
            <a:spLocks/>
          </p:cNvSpPr>
          <p:nvPr/>
        </p:nvSpPr>
        <p:spPr>
          <a:xfrm>
            <a:off x="1017224" y="1650072"/>
            <a:ext cx="6063521" cy="815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200" dirty="0"/>
              <a:t>Overview of helpful tools created</a:t>
            </a:r>
            <a:br>
              <a:rPr lang="en-US" sz="2200" dirty="0"/>
            </a:br>
            <a:r>
              <a:rPr lang="en-US" sz="2200" dirty="0"/>
              <a:t>by Kimberly-Clark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Content Placeholder 29"/>
          <p:cNvSpPr txBox="1">
            <a:spLocks/>
          </p:cNvSpPr>
          <p:nvPr/>
        </p:nvSpPr>
        <p:spPr>
          <a:xfrm>
            <a:off x="1017222" y="3594585"/>
            <a:ext cx="6063521" cy="2272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75000"/>
                </a:schemeClr>
              </a:buClr>
              <a:defRPr/>
            </a:pPr>
            <a:r>
              <a:rPr lang="en-US" sz="2200" dirty="0"/>
              <a:t>You’ll see:</a:t>
            </a:r>
          </a:p>
          <a:p>
            <a:pPr marL="612000" indent="-2520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0000"/>
              <a:buFont typeface="Courier New"/>
              <a:buChar char="o"/>
              <a:defRPr/>
            </a:pPr>
            <a:r>
              <a:rPr lang="en-US" sz="2200" dirty="0"/>
              <a:t>An overview of the Care program</a:t>
            </a:r>
          </a:p>
          <a:p>
            <a:pPr marL="612000" indent="-2520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0000"/>
              <a:buFont typeface="Courier New"/>
              <a:buChar char="o"/>
              <a:defRPr/>
            </a:pPr>
            <a:r>
              <a:rPr lang="en-US" sz="2200" dirty="0"/>
              <a:t>Explanation of tools &amp; how to use them</a:t>
            </a:r>
          </a:p>
          <a:p>
            <a:pPr marL="612000" indent="-2520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90000"/>
              <a:buFont typeface="Courier New"/>
              <a:buChar char="o"/>
              <a:defRPr/>
            </a:pPr>
            <a:r>
              <a:rPr lang="en-US" sz="2200" dirty="0"/>
              <a:t>How special forms make it easier to</a:t>
            </a:r>
            <a:br>
              <a:rPr lang="en-US" sz="2200" dirty="0"/>
            </a:br>
            <a:r>
              <a:rPr lang="en-US" sz="2200" dirty="0"/>
              <a:t>manage incontinence</a:t>
            </a:r>
            <a:endParaRPr lang="en-AU" sz="2200" dirty="0">
              <a:solidFill>
                <a:srgbClr val="000000"/>
              </a:solidFill>
            </a:endParaRPr>
          </a:p>
        </p:txBody>
      </p:sp>
      <p:sp>
        <p:nvSpPr>
          <p:cNvPr id="8" name="Content Placeholder 29"/>
          <p:cNvSpPr txBox="1">
            <a:spLocks/>
          </p:cNvSpPr>
          <p:nvPr/>
        </p:nvSpPr>
        <p:spPr>
          <a:xfrm>
            <a:off x="1017223" y="2747495"/>
            <a:ext cx="6063521" cy="84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200" dirty="0"/>
              <a:t>To help manage incontinence with greater confidence, efficiency &amp; effectiveness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1FDFC0-E1B1-4D60-926E-A21CEF6A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30">
            <a:off x="8420731" y="2057603"/>
            <a:ext cx="1582585" cy="20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02" y="95549"/>
            <a:ext cx="8229600" cy="133950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Program Components</a:t>
            </a:r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625902" y="1875728"/>
            <a:ext cx="4827448" cy="3630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</a:pPr>
            <a:r>
              <a:rPr lang="en-US" sz="2800" dirty="0"/>
              <a:t>Education</a:t>
            </a:r>
          </a:p>
          <a:p>
            <a:pPr marL="360000" indent="-396000">
              <a:spcAft>
                <a:spcPts val="12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Depend e-learning</a:t>
            </a:r>
            <a:br>
              <a:rPr lang="en-US" sz="2400" dirty="0"/>
            </a:br>
            <a:r>
              <a:rPr lang="en-US" sz="2400" dirty="0"/>
              <a:t>or at </a:t>
            </a:r>
            <a:r>
              <a:rPr lang="en-US" sz="2400" b="1" dirty="0"/>
              <a:t>dependcare.com.au</a:t>
            </a:r>
          </a:p>
          <a:p>
            <a:pPr marL="360000" indent="-396000">
              <a:spcAft>
                <a:spcPts val="6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12 educational modules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AA691FD-5FB5-4D6A-8200-1E69F2FF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346">
            <a:off x="5845825" y="1875729"/>
            <a:ext cx="1766830" cy="254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91" y="197337"/>
            <a:ext cx="8229600" cy="1339505"/>
          </a:xfrm>
        </p:spPr>
        <p:txBody>
          <a:bodyPr/>
          <a:lstStyle/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Program Components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366559" y="1788819"/>
            <a:ext cx="5729441" cy="235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800" dirty="0"/>
              <a:t>Continence Communication Book</a:t>
            </a:r>
          </a:p>
          <a:p>
            <a:pPr>
              <a:spcAft>
                <a:spcPts val="900"/>
              </a:spcAft>
              <a:buClr>
                <a:schemeClr val="accent4"/>
              </a:buClr>
            </a:pPr>
            <a:endParaRPr lang="en-US" sz="2800" dirty="0"/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400" dirty="0"/>
              <a:t>Promotes open communication between </a:t>
            </a:r>
            <a:r>
              <a:rPr lang="en-US" sz="2400" dirty="0" err="1"/>
              <a:t>Carers</a:t>
            </a:r>
            <a:r>
              <a:rPr lang="en-US" sz="2400" dirty="0"/>
              <a:t>, Depend Co-</a:t>
            </a:r>
            <a:r>
              <a:rPr lang="en-US" sz="2400" dirty="0" err="1"/>
              <a:t>ordinators</a:t>
            </a:r>
            <a:r>
              <a:rPr lang="en-US" sz="2400" dirty="0"/>
              <a:t> &amp; RNs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endParaRPr lang="en-US" sz="1600" dirty="0"/>
          </a:p>
        </p:txBody>
      </p:sp>
      <p:sp>
        <p:nvSpPr>
          <p:cNvPr id="7" name="Content Placeholder 64"/>
          <p:cNvSpPr txBox="1">
            <a:spLocks/>
          </p:cNvSpPr>
          <p:nvPr/>
        </p:nvSpPr>
        <p:spPr>
          <a:xfrm>
            <a:off x="3695700" y="4054931"/>
            <a:ext cx="5729441" cy="2258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AF94D-CE55-44A6-B052-EA48C604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07" y="2211472"/>
            <a:ext cx="1773714" cy="2258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91" y="122319"/>
            <a:ext cx="8229600" cy="1339505"/>
          </a:xfrm>
        </p:spPr>
        <p:txBody>
          <a:bodyPr/>
          <a:lstStyle/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Program Components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804231" y="1461824"/>
            <a:ext cx="7880933" cy="484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</a:pPr>
            <a:r>
              <a:rPr lang="en-US" sz="2400" dirty="0"/>
              <a:t>Depend </a:t>
            </a:r>
            <a:r>
              <a:rPr lang="en-US" sz="2400" dirty="0" err="1"/>
              <a:t>eCM</a:t>
            </a:r>
            <a:endParaRPr lang="en-US" sz="2400" dirty="0"/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</a:pPr>
            <a:r>
              <a:rPr lang="en-US" sz="2400" dirty="0"/>
              <a:t>Easy-to-use software program:</a:t>
            </a:r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900" dirty="0"/>
              <a:t>Helps manage incontinence programs for</a:t>
            </a:r>
            <a:br>
              <a:rPr lang="en-US" sz="1900" dirty="0"/>
            </a:br>
            <a:r>
              <a:rPr lang="en-US" sz="1900" dirty="0"/>
              <a:t>low &amp; high care residents</a:t>
            </a:r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900" dirty="0"/>
              <a:t>Helps conduct a thorough </a:t>
            </a:r>
            <a:r>
              <a:rPr lang="en-US" sz="1900" dirty="0" err="1"/>
              <a:t>stocktake</a:t>
            </a:r>
            <a:endParaRPr lang="en-US" sz="1900" dirty="0"/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900" dirty="0"/>
              <a:t>Generates order forms</a:t>
            </a:r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900" dirty="0"/>
              <a:t>Creates residents’ Care Plans</a:t>
            </a:r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900" dirty="0"/>
              <a:t>Generates cost-in-use statistics</a:t>
            </a:r>
            <a:br>
              <a:rPr lang="en-US" sz="1900" dirty="0"/>
            </a:br>
            <a:r>
              <a:rPr lang="en-US" sz="1900" dirty="0"/>
              <a:t>&amp; useful reports</a:t>
            </a:r>
          </a:p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1900" dirty="0"/>
              <a:t>Helps manage your</a:t>
            </a:r>
            <a:br>
              <a:rPr lang="en-US" sz="1900" dirty="0"/>
            </a:br>
            <a:r>
              <a:rPr lang="en-US" sz="1900" dirty="0"/>
              <a:t>continence budget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3E9977-B988-4FC6-93C0-A5949D60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98" y="1461824"/>
            <a:ext cx="21907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AAA6823-4F9A-4A97-A33F-7620E0BE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49" y="2759247"/>
            <a:ext cx="1828837" cy="13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E136D83-B808-42E0-8679-CCA2CFF4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13" y="4303637"/>
            <a:ext cx="3193973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10" y="188185"/>
            <a:ext cx="8229600" cy="1339505"/>
          </a:xfrm>
        </p:spPr>
        <p:txBody>
          <a:bodyPr/>
          <a:lstStyle/>
          <a:p>
            <a:r>
              <a:rPr lang="en-AU" sz="3600" dirty="0" err="1"/>
              <a:t>DependCare</a:t>
            </a:r>
            <a:r>
              <a:rPr lang="en-AU" sz="3600" dirty="0"/>
              <a:t> Tools &amp; Resources</a:t>
            </a:r>
            <a:endParaRPr lang="en-US" sz="3600" dirty="0"/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120780" y="1527690"/>
            <a:ext cx="4261599" cy="2128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A number of forms are</a:t>
            </a:r>
            <a:br>
              <a:rPr lang="en-US" sz="2400" dirty="0"/>
            </a:br>
            <a:r>
              <a:rPr lang="en-US" sz="2400" dirty="0"/>
              <a:t>needed to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Comply with accreditation</a:t>
            </a:r>
            <a:br>
              <a:rPr lang="en-US" sz="2000" dirty="0"/>
            </a:br>
            <a:r>
              <a:rPr lang="en-US" sz="2000" dirty="0"/>
              <a:t>standards, &amp;</a:t>
            </a:r>
          </a:p>
          <a:p>
            <a:pPr marL="612000" indent="-252000">
              <a:spcAft>
                <a:spcPts val="21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Successfully run a continence management program</a:t>
            </a:r>
          </a:p>
        </p:txBody>
      </p:sp>
      <p:sp>
        <p:nvSpPr>
          <p:cNvPr id="5" name="Content Placeholder 64"/>
          <p:cNvSpPr txBox="1">
            <a:spLocks/>
          </p:cNvSpPr>
          <p:nvPr/>
        </p:nvSpPr>
        <p:spPr>
          <a:xfrm>
            <a:off x="120780" y="4192532"/>
            <a:ext cx="4261599" cy="160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Found in the ‘Manage</a:t>
            </a:r>
            <a:br>
              <a:rPr lang="en-US" sz="2400" dirty="0"/>
            </a:br>
            <a:r>
              <a:rPr lang="en-US" sz="2400" dirty="0"/>
              <a:t>with Confidence’ manual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181DAA-F834-4022-9DBF-D5500CF0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0" y="1745486"/>
            <a:ext cx="1057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78E12C0-A2B7-40E2-A28F-75396540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48" y="1745486"/>
            <a:ext cx="1057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54D964C-9781-492E-B734-FB44A077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47" y="3880281"/>
            <a:ext cx="1076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7D3C0AC-7E67-476B-9081-46A695C7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96" y="3880281"/>
            <a:ext cx="1028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E558B6-29F8-4A16-B94F-7A10F89D5863}"/>
              </a:ext>
            </a:extLst>
          </p:cNvPr>
          <p:cNvSpPr/>
          <p:nvPr/>
        </p:nvSpPr>
        <p:spPr>
          <a:xfrm>
            <a:off x="3646582" y="3202811"/>
            <a:ext cx="299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Continence Management Manual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Supplied to every facility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B1A1E-09BF-420C-BDEE-07D4320F45A7}"/>
              </a:ext>
            </a:extLst>
          </p:cNvPr>
          <p:cNvSpPr/>
          <p:nvPr/>
        </p:nvSpPr>
        <p:spPr>
          <a:xfrm>
            <a:off x="6683075" y="3202811"/>
            <a:ext cx="2253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Continence Management Flow Chart</a:t>
            </a:r>
            <a:endParaRPr lang="en-AU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F6A9F-E41C-412E-A615-D3B189FC2586}"/>
              </a:ext>
            </a:extLst>
          </p:cNvPr>
          <p:cNvSpPr/>
          <p:nvPr/>
        </p:nvSpPr>
        <p:spPr>
          <a:xfrm>
            <a:off x="1713623" y="53303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Additional Pad Sheet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 track increase in usage for residents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8DB2F9-64A4-4633-A44E-EDB2FEECC51E}"/>
              </a:ext>
            </a:extLst>
          </p:cNvPr>
          <p:cNvSpPr/>
          <p:nvPr/>
        </p:nvSpPr>
        <p:spPr>
          <a:xfrm>
            <a:off x="6148518" y="5289981"/>
            <a:ext cx="243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Audit Tool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Quality assurance and Continuous Improvement Tool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39" y="225984"/>
            <a:ext cx="8229600" cy="1339505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AU" sz="3400" dirty="0">
                <a:solidFill>
                  <a:schemeClr val="accent6">
                    <a:lumMod val="75000"/>
                  </a:schemeClr>
                </a:solidFill>
              </a:rPr>
              <a:t>Assessment, Record &amp; Evaluation Forms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5447" y="1406786"/>
            <a:ext cx="8154153" cy="3136403"/>
            <a:chOff x="457200" y="1643094"/>
            <a:chExt cx="8154153" cy="3136403"/>
          </a:xfrm>
        </p:grpSpPr>
        <p:sp>
          <p:nvSpPr>
            <p:cNvPr id="6" name="Content Placeholder 64"/>
            <p:cNvSpPr txBox="1">
              <a:spLocks/>
            </p:cNvSpPr>
            <p:nvPr/>
          </p:nvSpPr>
          <p:spPr>
            <a:xfrm>
              <a:off x="457200" y="1813503"/>
              <a:ext cx="4396547" cy="1814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0" indent="-396000">
                <a:spcAft>
                  <a:spcPts val="900"/>
                </a:spcAft>
                <a:buClr>
                  <a:schemeClr val="accent4"/>
                </a:buClr>
                <a:buFont typeface="Arial"/>
                <a:buChar char="•"/>
              </a:pPr>
              <a:r>
                <a:rPr lang="en-US" sz="2400" dirty="0"/>
                <a:t>Assessment forms</a:t>
              </a:r>
            </a:p>
            <a:p>
              <a:pPr marL="612000" indent="-252000">
                <a:spcAft>
                  <a:spcPts val="900"/>
                </a:spcAft>
                <a:buClr>
                  <a:schemeClr val="accent4"/>
                </a:buClr>
                <a:buSzPct val="90000"/>
                <a:buFont typeface="Courier New"/>
                <a:buChar char="o"/>
              </a:pPr>
              <a:r>
                <a:rPr lang="en-US" sz="2000" dirty="0"/>
                <a:t>To assess a resident’s level</a:t>
              </a:r>
              <a:br>
                <a:rPr lang="en-US" sz="2000" dirty="0"/>
              </a:br>
              <a:r>
                <a:rPr lang="en-US" sz="2000" dirty="0"/>
                <a:t>of incontinence</a:t>
              </a:r>
            </a:p>
            <a:p>
              <a:pPr marL="612000" indent="-252000">
                <a:spcAft>
                  <a:spcPts val="2100"/>
                </a:spcAft>
                <a:buClr>
                  <a:schemeClr val="accent4"/>
                </a:buClr>
                <a:buSzPct val="90000"/>
                <a:buFont typeface="Courier New"/>
                <a:buChar char="o"/>
              </a:pPr>
              <a:r>
                <a:rPr lang="en-US" sz="2000" dirty="0"/>
                <a:t>Help determine residents’</a:t>
              </a:r>
              <a:br>
                <a:rPr lang="en-US" sz="2000" dirty="0"/>
              </a:br>
              <a:r>
                <a:rPr lang="en-US" sz="2000" dirty="0"/>
                <a:t>product requirements</a:t>
              </a:r>
            </a:p>
          </p:txBody>
        </p:sp>
        <p:pic>
          <p:nvPicPr>
            <p:cNvPr id="4" name="Picture 3" descr="KCA Care_BowelAsses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00000">
              <a:off x="5303914" y="2051332"/>
              <a:ext cx="1787197" cy="2528018"/>
            </a:xfrm>
            <a:prstGeom prst="rect">
              <a:avLst/>
            </a:prstGeom>
            <a:ln>
              <a:solidFill>
                <a:schemeClr val="bg2">
                  <a:alpha val="50000"/>
                </a:schemeClr>
              </a:solidFill>
            </a:ln>
            <a:effectLst>
              <a:outerShdw blurRad="50800" dist="38100" dir="12960000" algn="tl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5" name="Picture 4" descr="KCA Care_BowelAss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7511" y="1643094"/>
              <a:ext cx="1787196" cy="2528018"/>
            </a:xfrm>
            <a:prstGeom prst="rect">
              <a:avLst/>
            </a:prstGeom>
            <a:ln>
              <a:solidFill>
                <a:schemeClr val="bg2">
                  <a:alpha val="50000"/>
                </a:schemeClr>
              </a:solidFill>
            </a:ln>
            <a:effectLst>
              <a:outerShdw blurRad="50800" dist="38100" dir="12960000" algn="tl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7" name="Picture 6" descr="KCA Care_BowelAsses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00000">
              <a:off x="6824157" y="2251481"/>
              <a:ext cx="1787196" cy="2528016"/>
            </a:xfrm>
            <a:prstGeom prst="rect">
              <a:avLst/>
            </a:prstGeom>
            <a:ln>
              <a:solidFill>
                <a:schemeClr val="bg2">
                  <a:alpha val="50000"/>
                </a:schemeClr>
              </a:solidFill>
            </a:ln>
            <a:effectLst>
              <a:outerShdw blurRad="50800" dist="38100" dir="12960000" algn="tl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3" name="Content Placeholder 64"/>
          <p:cNvSpPr txBox="1">
            <a:spLocks/>
          </p:cNvSpPr>
          <p:nvPr/>
        </p:nvSpPr>
        <p:spPr>
          <a:xfrm>
            <a:off x="834428" y="3642739"/>
            <a:ext cx="4396547" cy="2166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Continence aid assessment/reassessment form 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Used by Depend Co-</a:t>
            </a:r>
            <a:r>
              <a:rPr lang="en-US" sz="2000" dirty="0" err="1"/>
              <a:t>ordinator</a:t>
            </a:r>
            <a:r>
              <a:rPr lang="en-US" sz="2000" dirty="0"/>
              <a:t> or RN to assess residents’ level of incontinence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36" y="270459"/>
            <a:ext cx="8229600" cy="1339505"/>
          </a:xfrm>
        </p:spPr>
        <p:txBody>
          <a:bodyPr/>
          <a:lstStyle/>
          <a:p>
            <a:r>
              <a:rPr lang="en-AU" sz="3400" dirty="0">
                <a:solidFill>
                  <a:schemeClr val="accent6">
                    <a:lumMod val="75000"/>
                  </a:schemeClr>
                </a:solidFill>
              </a:rPr>
              <a:t>Assessment, Record &amp; Evaluation Forms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2618193" y="1687947"/>
            <a:ext cx="5241296" cy="1481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Continence record form</a:t>
            </a:r>
          </a:p>
          <a:p>
            <a:pPr marL="612000" indent="-252000">
              <a:spcAft>
                <a:spcPts val="15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To assess, preferably hourly, when</a:t>
            </a:r>
            <a:br>
              <a:rPr lang="en-US" sz="2000" dirty="0"/>
            </a:br>
            <a:r>
              <a:rPr lang="en-US" sz="2000" dirty="0"/>
              <a:t>resident goes to toilet over 3-day period</a:t>
            </a:r>
          </a:p>
        </p:txBody>
      </p:sp>
      <p:pic>
        <p:nvPicPr>
          <p:cNvPr id="8" name="Picture 7" descr="KCA Care_BowelAss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9" y="1609964"/>
            <a:ext cx="1889760" cy="2673096"/>
          </a:xfrm>
          <a:prstGeom prst="rect">
            <a:avLst/>
          </a:prstGeom>
          <a:ln>
            <a:solidFill>
              <a:schemeClr val="bg2">
                <a:alpha val="50000"/>
              </a:schemeClr>
            </a:solidFill>
          </a:ln>
          <a:effectLst>
            <a:outerShdw blurRad="50800" dist="38100" dir="12960000" algn="tl" rotWithShape="0">
              <a:srgbClr val="000000">
                <a:alpha val="1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897975" y="3247033"/>
            <a:ext cx="5826460" cy="2673096"/>
            <a:chOff x="1373975" y="3247033"/>
            <a:chExt cx="5826460" cy="2673096"/>
          </a:xfrm>
        </p:grpSpPr>
        <p:pic>
          <p:nvPicPr>
            <p:cNvPr id="11" name="Picture 10" descr="KCA Care_BowelAss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0675" y="3247033"/>
              <a:ext cx="1889760" cy="2673096"/>
            </a:xfrm>
            <a:prstGeom prst="rect">
              <a:avLst/>
            </a:prstGeom>
            <a:ln>
              <a:solidFill>
                <a:schemeClr val="bg2">
                  <a:alpha val="50000"/>
                </a:schemeClr>
              </a:solidFill>
            </a:ln>
            <a:effectLst>
              <a:outerShdw blurRad="50800" dist="38100" dir="12960000" algn="tl" rotWithShape="0">
                <a:srgbClr val="000000">
                  <a:alpha val="10000"/>
                </a:srgbClr>
              </a:outerShdw>
            </a:effectLst>
          </p:spPr>
        </p:pic>
        <p:sp>
          <p:nvSpPr>
            <p:cNvPr id="12" name="Content Placeholder 64"/>
            <p:cNvSpPr txBox="1">
              <a:spLocks/>
            </p:cNvSpPr>
            <p:nvPr/>
          </p:nvSpPr>
          <p:spPr>
            <a:xfrm>
              <a:off x="1373975" y="4538904"/>
              <a:ext cx="4681731" cy="5344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0" indent="-396000">
                <a:spcAft>
                  <a:spcPts val="900"/>
                </a:spcAft>
                <a:buClr>
                  <a:schemeClr val="accent4"/>
                </a:buClr>
                <a:buFont typeface="Arial"/>
                <a:buChar char="•"/>
              </a:pPr>
              <a:r>
                <a:rPr lang="en-US" sz="2400" dirty="0"/>
                <a:t>Product evaluation form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7" y="248924"/>
            <a:ext cx="8229600" cy="1339505"/>
          </a:xfrm>
        </p:spPr>
        <p:txBody>
          <a:bodyPr/>
          <a:lstStyle/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Other Forms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64"/>
          <p:cNvSpPr txBox="1">
            <a:spLocks/>
          </p:cNvSpPr>
          <p:nvPr/>
        </p:nvSpPr>
        <p:spPr>
          <a:xfrm>
            <a:off x="2276287" y="1656977"/>
            <a:ext cx="5455061" cy="136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US" sz="2400" dirty="0"/>
              <a:t>Additional pad form</a:t>
            </a:r>
          </a:p>
          <a:p>
            <a:pPr marL="612000" indent="-252000">
              <a:spcAft>
                <a:spcPts val="15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US" sz="2000" dirty="0"/>
              <a:t>If an additional product is required outside</a:t>
            </a:r>
            <a:br>
              <a:rPr lang="en-US" sz="2000" dirty="0"/>
            </a:br>
            <a:r>
              <a:rPr lang="en-US" sz="2000" dirty="0"/>
              <a:t>the normal allocation for a resident</a:t>
            </a:r>
          </a:p>
        </p:txBody>
      </p:sp>
      <p:pic>
        <p:nvPicPr>
          <p:cNvPr id="10" name="Picture 9" descr="KCA Care_BowelAss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7" y="1656977"/>
            <a:ext cx="1889760" cy="2673096"/>
          </a:xfrm>
          <a:prstGeom prst="rect">
            <a:avLst/>
          </a:prstGeom>
          <a:ln>
            <a:solidFill>
              <a:schemeClr val="bg2">
                <a:alpha val="50000"/>
              </a:schemeClr>
            </a:solidFill>
          </a:ln>
          <a:effectLst>
            <a:outerShdw blurRad="50800" dist="38100" dir="12960000" algn="tl" rotWithShape="0">
              <a:srgbClr val="000000">
                <a:alpha val="10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401678" y="3266227"/>
            <a:ext cx="6292207" cy="2673096"/>
            <a:chOff x="2497157" y="3530632"/>
            <a:chExt cx="6292207" cy="2673096"/>
          </a:xfrm>
        </p:grpSpPr>
        <p:sp>
          <p:nvSpPr>
            <p:cNvPr id="4" name="Content Placeholder 64"/>
            <p:cNvSpPr txBox="1">
              <a:spLocks/>
            </p:cNvSpPr>
            <p:nvPr/>
          </p:nvSpPr>
          <p:spPr>
            <a:xfrm>
              <a:off x="2497157" y="4330073"/>
              <a:ext cx="4347386" cy="15894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60000" indent="-396000">
                <a:spcAft>
                  <a:spcPts val="900"/>
                </a:spcAft>
                <a:buClr>
                  <a:schemeClr val="accent4"/>
                </a:buClr>
                <a:buFont typeface="Arial"/>
                <a:buChar char="•"/>
              </a:pPr>
              <a:r>
                <a:rPr lang="en-US" sz="2400" dirty="0"/>
                <a:t>Pad &amp; laundry audit form</a:t>
              </a:r>
            </a:p>
            <a:p>
              <a:pPr marL="612000" indent="-252000">
                <a:spcAft>
                  <a:spcPts val="1500"/>
                </a:spcAft>
                <a:buClr>
                  <a:schemeClr val="accent4"/>
                </a:buClr>
                <a:buSzPct val="90000"/>
                <a:buFont typeface="Courier New"/>
                <a:buChar char="o"/>
              </a:pPr>
              <a:r>
                <a:rPr lang="en-US" sz="2000" dirty="0"/>
                <a:t>1 form per resident to track their</a:t>
              </a:r>
              <a:br>
                <a:rPr lang="en-US" sz="2000" dirty="0"/>
              </a:br>
              <a:r>
                <a:rPr lang="en-US" sz="2000" dirty="0"/>
                <a:t>wetting </a:t>
              </a:r>
              <a:r>
                <a:rPr lang="en-US" sz="2000" dirty="0" err="1"/>
                <a:t>behaviour</a:t>
              </a:r>
              <a:r>
                <a:rPr lang="en-US" sz="2000" dirty="0"/>
                <a:t> &amp; amount of</a:t>
              </a:r>
              <a:br>
                <a:rPr lang="en-US" sz="2000" dirty="0"/>
              </a:br>
              <a:r>
                <a:rPr lang="en-US" sz="2000" dirty="0"/>
                <a:t>laundry this generates</a:t>
              </a:r>
            </a:p>
          </p:txBody>
        </p:sp>
        <p:pic>
          <p:nvPicPr>
            <p:cNvPr id="12" name="Picture 11" descr="KCA Care_BowelAsses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9604" y="3530632"/>
              <a:ext cx="1889760" cy="2673096"/>
            </a:xfrm>
            <a:prstGeom prst="rect">
              <a:avLst/>
            </a:prstGeom>
            <a:ln>
              <a:solidFill>
                <a:schemeClr val="bg2">
                  <a:alpha val="50000"/>
                </a:schemeClr>
              </a:solidFill>
            </a:ln>
            <a:effectLst>
              <a:outerShdw blurRad="50800" dist="38100" dir="12960000" algn="tl" rotWithShape="0">
                <a:srgbClr val="000000">
                  <a:alpha val="1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576</Words>
  <Application>Microsoft Office PowerPoint</Application>
  <PresentationFormat>Widescreen</PresentationFormat>
  <Paragraphs>92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Segoe UI</vt:lpstr>
      <vt:lpstr>1_Office Theme</vt:lpstr>
      <vt:lpstr>Module 6 DependCare Program</vt:lpstr>
      <vt:lpstr>Module Profile</vt:lpstr>
      <vt:lpstr>Program Components</vt:lpstr>
      <vt:lpstr>Program Components</vt:lpstr>
      <vt:lpstr>Program Components</vt:lpstr>
      <vt:lpstr>DependCare Tools &amp; Resources</vt:lpstr>
      <vt:lpstr>Assessment, Record &amp; Evaluation Forms</vt:lpstr>
      <vt:lpstr>Assessment, Record &amp; Evaluation Forms</vt:lpstr>
      <vt:lpstr>Other Forms</vt:lpstr>
      <vt:lpstr>Continence Communication Book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CFA CONFERENCE</dc:title>
  <dc:creator>Ahmed, Mehnaaz</dc:creator>
  <cp:lastModifiedBy>Jesse</cp:lastModifiedBy>
  <cp:revision>36</cp:revision>
  <dcterms:created xsi:type="dcterms:W3CDTF">2020-10-07T10:30:54Z</dcterms:created>
  <dcterms:modified xsi:type="dcterms:W3CDTF">2020-10-23T03:44:51Z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8bc842-2070-4ed0-9e20-472452689642_Enabled">
    <vt:lpwstr>True</vt:lpwstr>
  </property>
  <property fmtid="{D5CDD505-2E9C-101B-9397-08002B2CF9AE}" pid="3" name="MSIP_Label_918bc842-2070-4ed0-9e20-472452689642_SiteId">
    <vt:lpwstr>fee2180b-69b6-4afe-9f14-ccd70bd4c737</vt:lpwstr>
  </property>
  <property fmtid="{D5CDD505-2E9C-101B-9397-08002B2CF9AE}" pid="4" name="MSIP_Label_918bc842-2070-4ed0-9e20-472452689642_Owner">
    <vt:lpwstr>mehnaaz.ahmed@kcc.com</vt:lpwstr>
  </property>
  <property fmtid="{D5CDD505-2E9C-101B-9397-08002B2CF9AE}" pid="5" name="MSIP_Label_918bc842-2070-4ed0-9e20-472452689642_SetDate">
    <vt:lpwstr>2020-10-07T12:42:03.2266676Z</vt:lpwstr>
  </property>
  <property fmtid="{D5CDD505-2E9C-101B-9397-08002B2CF9AE}" pid="6" name="MSIP_Label_918bc842-2070-4ed0-9e20-472452689642_Name">
    <vt:lpwstr>K-C Confidential</vt:lpwstr>
  </property>
  <property fmtid="{D5CDD505-2E9C-101B-9397-08002B2CF9AE}" pid="7" name="MSIP_Label_918bc842-2070-4ed0-9e20-472452689642_Application">
    <vt:lpwstr>Microsoft Azure Information Protection</vt:lpwstr>
  </property>
  <property fmtid="{D5CDD505-2E9C-101B-9397-08002B2CF9AE}" pid="8" name="MSIP_Label_918bc842-2070-4ed0-9e20-472452689642_ActionId">
    <vt:lpwstr>dcf14baf-b9ab-4565-b6c6-ed9cc0a7acd3</vt:lpwstr>
  </property>
  <property fmtid="{D5CDD505-2E9C-101B-9397-08002B2CF9AE}" pid="9" name="MSIP_Label_918bc842-2070-4ed0-9e20-472452689642_Extended_MSFT_Method">
    <vt:lpwstr>Manual</vt:lpwstr>
  </property>
  <property fmtid="{D5CDD505-2E9C-101B-9397-08002B2CF9AE}" pid="10" name="MSIP_Label_aa870e45-89d0-4bce-999c-ea35897869a9_Enabled">
    <vt:lpwstr>True</vt:lpwstr>
  </property>
  <property fmtid="{D5CDD505-2E9C-101B-9397-08002B2CF9AE}" pid="11" name="MSIP_Label_aa870e45-89d0-4bce-999c-ea35897869a9_SiteId">
    <vt:lpwstr>fee2180b-69b6-4afe-9f14-ccd70bd4c737</vt:lpwstr>
  </property>
  <property fmtid="{D5CDD505-2E9C-101B-9397-08002B2CF9AE}" pid="12" name="MSIP_Label_aa870e45-89d0-4bce-999c-ea35897869a9_Owner">
    <vt:lpwstr>mehnaaz.ahmed@kcc.com</vt:lpwstr>
  </property>
  <property fmtid="{D5CDD505-2E9C-101B-9397-08002B2CF9AE}" pid="13" name="MSIP_Label_aa870e45-89d0-4bce-999c-ea35897869a9_SetDate">
    <vt:lpwstr>2020-10-07T12:42:03.2266676Z</vt:lpwstr>
  </property>
  <property fmtid="{D5CDD505-2E9C-101B-9397-08002B2CF9AE}" pid="14" name="MSIP_Label_aa870e45-89d0-4bce-999c-ea35897869a9_Name">
    <vt:lpwstr>Without Content Marking</vt:lpwstr>
  </property>
  <property fmtid="{D5CDD505-2E9C-101B-9397-08002B2CF9AE}" pid="15" name="MSIP_Label_aa870e45-89d0-4bce-999c-ea35897869a9_Application">
    <vt:lpwstr>Microsoft Azure Information Protection</vt:lpwstr>
  </property>
  <property fmtid="{D5CDD505-2E9C-101B-9397-08002B2CF9AE}" pid="16" name="MSIP_Label_aa870e45-89d0-4bce-999c-ea35897869a9_ActionId">
    <vt:lpwstr>dcf14baf-b9ab-4565-b6c6-ed9cc0a7acd3</vt:lpwstr>
  </property>
  <property fmtid="{D5CDD505-2E9C-101B-9397-08002B2CF9AE}" pid="17" name="MSIP_Label_aa870e45-89d0-4bce-999c-ea35897869a9_Parent">
    <vt:lpwstr>918bc842-2070-4ed0-9e20-472452689642</vt:lpwstr>
  </property>
  <property fmtid="{D5CDD505-2E9C-101B-9397-08002B2CF9AE}" pid="18" name="MSIP_Label_aa870e45-89d0-4bce-999c-ea35897869a9_Extended_MSFT_Method">
    <vt:lpwstr>Manual</vt:lpwstr>
  </property>
  <property fmtid="{D5CDD505-2E9C-101B-9397-08002B2CF9AE}" pid="19" name="KCAutoClass">
    <vt:lpwstr>K-C Confidential Without Content Marking</vt:lpwstr>
  </property>
</Properties>
</file>