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4" r:id="rId2"/>
    <p:sldId id="279" r:id="rId3"/>
    <p:sldId id="267" r:id="rId4"/>
    <p:sldId id="272" r:id="rId5"/>
    <p:sldId id="280" r:id="rId6"/>
    <p:sldId id="273" r:id="rId7"/>
    <p:sldId id="281" r:id="rId8"/>
    <p:sldId id="282" r:id="rId9"/>
    <p:sldId id="283" r:id="rId10"/>
    <p:sldId id="284" r:id="rId11"/>
    <p:sldId id="285" r:id="rId12"/>
    <p:sldId id="286"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eitLIOsnU+vVXHjswEhWQ==" hashData="UfIzdfDe605D9WfOQ3pYpebXGBKJSq4EwGUAv3L4a8WLA+TtfDiibowiDzJbr5D1DptMyOYiTaGKB+sTOLFTO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4660"/>
  </p:normalViewPr>
  <p:slideViewPr>
    <p:cSldViewPr snapToGrid="0">
      <p:cViewPr varScale="1">
        <p:scale>
          <a:sx n="96" d="100"/>
          <a:sy n="96" d="100"/>
        </p:scale>
        <p:origin x="2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0926C-1E85-47FF-ACFD-28FE26583CAE}" type="datetimeFigureOut">
              <a:rPr lang="en-AU" smtClean="0"/>
              <a:t>23/10/2020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03198-311C-4740-B6CB-8F538570CC83}" type="slidenum">
              <a:rPr lang="en-AU" smtClean="0"/>
              <a:t>‹#›</a:t>
            </a:fld>
            <a:endParaRPr lang="en-AU"/>
          </a:p>
        </p:txBody>
      </p:sp>
    </p:spTree>
    <p:extLst>
      <p:ext uri="{BB962C8B-B14F-4D97-AF65-F5344CB8AC3E}">
        <p14:creationId xmlns:p14="http://schemas.microsoft.com/office/powerpoint/2010/main" val="149675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None/>
            </a:pP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As for privacy while toileting, close doors or curtains. If for safety reasons you have to be with them, don’t focus on what they’re doing. Be discreet.</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It’s best not to put off the first urge to open bowels as it may not come again til later that day or the next day. The longer faeces sits in the rectum / bowel, it becomes more difficult to pass as absorption of water continues, drying &amp; hardening the stool</a:t>
            </a:r>
          </a:p>
          <a:p>
            <a:pPr marL="180000" indent="-180000">
              <a:buFont typeface="Arial"/>
              <a:buChar char="•"/>
            </a:pPr>
            <a:r>
              <a:rPr lang="en-US" sz="1200" kern="1200" dirty="0" err="1">
                <a:solidFill>
                  <a:schemeClr val="tx1"/>
                </a:solidFill>
                <a:latin typeface="+mn-lt"/>
                <a:ea typeface="+mn-ea"/>
                <a:cs typeface="+mn-cs"/>
              </a:rPr>
              <a:t>Neurogenic</a:t>
            </a:r>
            <a:r>
              <a:rPr lang="en-US" sz="1200" kern="1200" dirty="0">
                <a:solidFill>
                  <a:schemeClr val="tx1"/>
                </a:solidFill>
                <a:latin typeface="+mn-lt"/>
                <a:ea typeface="+mn-ea"/>
                <a:cs typeface="+mn-cs"/>
              </a:rPr>
              <a:t> disorders - </a:t>
            </a:r>
            <a:r>
              <a:rPr lang="en-US" sz="1200" kern="1200" dirty="0" err="1">
                <a:solidFill>
                  <a:schemeClr val="tx1"/>
                </a:solidFill>
                <a:latin typeface="+mn-lt"/>
                <a:ea typeface="+mn-ea"/>
                <a:cs typeface="+mn-cs"/>
              </a:rPr>
              <a:t>eg</a:t>
            </a:r>
            <a:r>
              <a:rPr lang="en-US" sz="1200" kern="1200" dirty="0">
                <a:solidFill>
                  <a:schemeClr val="tx1"/>
                </a:solidFill>
                <a:latin typeface="+mn-lt"/>
                <a:ea typeface="+mn-ea"/>
                <a:cs typeface="+mn-cs"/>
              </a:rPr>
              <a:t>, dementia, Parkinson's disease - impair brain's ability to inhibit defecation </a:t>
            </a:r>
            <a:r>
              <a:rPr lang="en-US" sz="1200" kern="1200">
                <a:solidFill>
                  <a:schemeClr val="tx1"/>
                </a:solidFill>
                <a:latin typeface="+mn-lt"/>
                <a:ea typeface="+mn-ea"/>
                <a:cs typeface="+mn-cs"/>
              </a:rPr>
              <a:t>or cause</a:t>
            </a:r>
            <a:r>
              <a:rPr lang="en-US" sz="1200" kern="1200" baseline="0">
                <a:solidFill>
                  <a:schemeClr val="tx1"/>
                </a:solidFill>
                <a:latin typeface="+mn-lt"/>
                <a:ea typeface="+mn-ea"/>
                <a:cs typeface="+mn-cs"/>
              </a:rPr>
              <a:t> </a:t>
            </a:r>
            <a:r>
              <a:rPr lang="en-US" sz="1200" kern="1200">
                <a:solidFill>
                  <a:schemeClr val="tx1"/>
                </a:solidFill>
                <a:latin typeface="+mn-lt"/>
                <a:ea typeface="+mn-ea"/>
                <a:cs typeface="+mn-cs"/>
              </a:rPr>
              <a:t>loss </a:t>
            </a:r>
            <a:r>
              <a:rPr lang="en-US" sz="1200" kern="1200" dirty="0">
                <a:solidFill>
                  <a:schemeClr val="tx1"/>
                </a:solidFill>
                <a:latin typeface="+mn-lt"/>
                <a:ea typeface="+mn-ea"/>
                <a:cs typeface="+mn-cs"/>
              </a:rPr>
              <a:t>of sensation &amp; voluntary control. Affected residents require care &amp; support</a:t>
            </a:r>
          </a:p>
        </p:txBody>
      </p:sp>
      <p:sp>
        <p:nvSpPr>
          <p:cNvPr id="4" name="Slide Number Placeholder 3"/>
          <p:cNvSpPr>
            <a:spLocks noGrp="1"/>
          </p:cNvSpPr>
          <p:nvPr>
            <p:ph type="sldNum" sz="quarter" idx="10"/>
          </p:nvPr>
        </p:nvSpPr>
        <p:spPr/>
        <p:txBody>
          <a:bodyPr/>
          <a:lstStyle/>
          <a:p>
            <a:fld id="{247B1C89-5AA8-F54D-8457-40DFA069D56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Individuals should be instructed as to how to sit on the toilet to empty their bowels</a:t>
            </a:r>
          </a:p>
          <a:p>
            <a:pPr marL="180000" indent="-180000">
              <a:buFont typeface="Arial"/>
              <a:buChar char="•"/>
            </a:pPr>
            <a:r>
              <a:rPr lang="en-US" sz="1200" kern="1200" dirty="0">
                <a:solidFill>
                  <a:schemeClr val="tx1"/>
                </a:solidFill>
                <a:latin typeface="+mn-lt"/>
                <a:ea typeface="+mn-ea"/>
                <a:cs typeface="+mn-cs"/>
              </a:rPr>
              <a:t>The lower spine should be in a neutral position, so the </a:t>
            </a:r>
            <a:r>
              <a:rPr lang="en-US" sz="1200" kern="1200" dirty="0" err="1">
                <a:solidFill>
                  <a:schemeClr val="tx1"/>
                </a:solidFill>
                <a:latin typeface="+mn-lt"/>
                <a:ea typeface="+mn-ea"/>
                <a:cs typeface="+mn-cs"/>
              </a:rPr>
              <a:t>anorectal</a:t>
            </a:r>
            <a:r>
              <a:rPr lang="en-US" sz="1200" kern="1200" dirty="0">
                <a:solidFill>
                  <a:schemeClr val="tx1"/>
                </a:solidFill>
                <a:latin typeface="+mn-lt"/>
                <a:ea typeface="+mn-ea"/>
                <a:cs typeface="+mn-cs"/>
              </a:rPr>
              <a:t> angle is as straight as possible</a:t>
            </a:r>
          </a:p>
          <a:p>
            <a:pPr marL="180000" indent="-180000">
              <a:buFont typeface="Arial"/>
              <a:buChar char="•"/>
            </a:pPr>
            <a:r>
              <a:rPr lang="en-AU" sz="1200" kern="1200" dirty="0">
                <a:solidFill>
                  <a:schemeClr val="tx1"/>
                </a:solidFill>
                <a:latin typeface="+mn-lt"/>
                <a:ea typeface="+mn-ea"/>
                <a:cs typeface="+mn-cs"/>
              </a:rPr>
              <a:t>Having the legs comfortably apart may require lower limb garments to be pulled down to ankles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Some may find it useful to have knees raised higher than hips with the use of a small footstool. If so, it’s important it be stowed away behind the toilet to avoid it being a safety hazard and its use should be discouraged for those with mobility, balance or other medical issues where leaning forward to arrange its position may not be safe</a:t>
            </a:r>
          </a:p>
          <a:p>
            <a:pPr marL="180000" indent="-180000">
              <a:buFont typeface="Arial"/>
              <a:buChar char="•"/>
            </a:pPr>
            <a:r>
              <a:rPr lang="en-US" sz="1200" kern="1200" dirty="0">
                <a:solidFill>
                  <a:schemeClr val="tx1"/>
                </a:solidFill>
                <a:latin typeface="+mn-lt"/>
                <a:ea typeface="+mn-ea"/>
                <a:cs typeface="+mn-cs"/>
              </a:rPr>
              <a:t>If footstool is too high, it may encourage slumping of the lower spine, making it more difficult to effectively evacuate the bowel</a:t>
            </a:r>
          </a:p>
          <a:p>
            <a:pPr marL="180000" indent="-180000">
              <a:buFont typeface="Arial"/>
              <a:buChar char="•"/>
            </a:pPr>
            <a:r>
              <a:rPr lang="en-US" sz="1200" kern="1200" dirty="0">
                <a:solidFill>
                  <a:schemeClr val="tx1"/>
                </a:solidFill>
                <a:latin typeface="+mn-lt"/>
                <a:ea typeface="+mn-ea"/>
                <a:cs typeface="+mn-cs"/>
              </a:rPr>
              <a:t>It's important the individual who chooses to lean forward on the toilet has sufficient balance to do so. If grab rails are present, advise that these may be used for balance. It is important to consider surgical history in the elderly individual, as leaning forward in a sitting position is contraindicated with certain types of hip replacement.</a:t>
            </a:r>
          </a:p>
        </p:txBody>
      </p:sp>
      <p:sp>
        <p:nvSpPr>
          <p:cNvPr id="4" name="Slide Number Placeholder 3"/>
          <p:cNvSpPr>
            <a:spLocks noGrp="1"/>
          </p:cNvSpPr>
          <p:nvPr>
            <p:ph type="sldNum" sz="quarter" idx="10"/>
          </p:nvPr>
        </p:nvSpPr>
        <p:spPr/>
        <p:txBody>
          <a:bodyPr/>
          <a:lstStyle/>
          <a:p>
            <a:fld id="{247B1C89-5AA8-F54D-8457-40DFA069D568}"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spcAft>
                <a:spcPts val="1200"/>
              </a:spcAft>
              <a:buFont typeface="Arial"/>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Constipation can cause faecal incontinence. A poorly-formed or watery stool overflows around a hard impacted stool &amp; is often mistaken for diarrhoea. This may be incorrectly documented as the resident having their bowels open.</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A variety of factors can contribute to Diarrhoea: Chronic diseases of the bowel such as </a:t>
            </a:r>
            <a:r>
              <a:rPr lang="en-AU" sz="1200" kern="1200" dirty="0" err="1">
                <a:solidFill>
                  <a:schemeClr val="tx1"/>
                </a:solidFill>
                <a:latin typeface="+mn-lt"/>
                <a:ea typeface="+mn-ea"/>
                <a:cs typeface="+mn-cs"/>
              </a:rPr>
              <a:t>Crohns</a:t>
            </a:r>
            <a:r>
              <a:rPr lang="en-AU" sz="1200" kern="1200" dirty="0">
                <a:solidFill>
                  <a:schemeClr val="tx1"/>
                </a:solidFill>
                <a:latin typeface="+mn-lt"/>
                <a:ea typeface="+mn-ea"/>
                <a:cs typeface="+mn-cs"/>
              </a:rPr>
              <a:t> disease and inflammatory bowel disease; Radiotherapy; Some medications and food allergies; Alcohol; Infection</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Environmental &amp; social issues may include lack of privacy or inability to reach the toilet due to poor mobility</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Neurological impairment may be associated with neurological diseases such as stroke and Multiple Sclerosis; Or nerve supply to the bowel may be damaged due to diabetes, spinal cord injuries, </a:t>
            </a:r>
            <a:r>
              <a:rPr lang="en-AU" sz="1200" kern="1200" dirty="0" err="1">
                <a:solidFill>
                  <a:schemeClr val="tx1"/>
                </a:solidFill>
                <a:latin typeface="+mn-lt"/>
                <a:ea typeface="+mn-ea"/>
                <a:cs typeface="+mn-cs"/>
              </a:rPr>
              <a:t>tumors</a:t>
            </a:r>
            <a:r>
              <a:rPr lang="en-AU" sz="1200" kern="1200" dirty="0">
                <a:solidFill>
                  <a:schemeClr val="tx1"/>
                </a:solidFill>
                <a:latin typeface="+mn-lt"/>
                <a:ea typeface="+mn-ea"/>
                <a:cs typeface="+mn-cs"/>
              </a:rPr>
              <a:t> &amp; radiation therapy</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Structural recto-anal-sphincter damage may be due to trauma following injury or surgery, or habitual straining at stool</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spcBef>
                <a:spcPts val="0"/>
              </a:spcBef>
              <a:buFont typeface="Arial"/>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spcBef>
                <a:spcPts val="0"/>
              </a:spcBef>
              <a:buFont typeface="Arial"/>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marR="0" indent="-180000" algn="l" defTabSz="457200" rtl="0" eaLnBrk="1" fontAlgn="auto" latinLnBrk="0" hangingPunct="1">
              <a:lnSpc>
                <a:spcPct val="100000"/>
              </a:lnSpc>
              <a:spcBef>
                <a:spcPts val="0"/>
              </a:spcBef>
              <a:spcAft>
                <a:spcPts val="0"/>
              </a:spcAft>
              <a:buClrTx/>
              <a:buSzTx/>
              <a:buFont typeface="Arial"/>
              <a:buChar char="•"/>
              <a:tabLst/>
              <a:defRPr/>
            </a:pPr>
            <a:r>
              <a:rPr lang="en-AU" sz="1200" kern="1200" dirty="0">
                <a:solidFill>
                  <a:schemeClr val="tx1"/>
                </a:solidFill>
                <a:latin typeface="+mn-lt"/>
                <a:ea typeface="+mn-ea"/>
                <a:cs typeface="+mn-cs"/>
              </a:rPr>
              <a:t>Note, not all indicators need to be present</a:t>
            </a:r>
            <a:r>
              <a:rPr lang="en-AU"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180000">
              <a:buFont typeface="Arial"/>
              <a:buChar char="•"/>
            </a:pPr>
            <a:r>
              <a:rPr lang="en-AU" sz="1200" kern="1200" dirty="0">
                <a:solidFill>
                  <a:schemeClr val="tx1"/>
                </a:solidFill>
                <a:latin typeface="+mn-lt"/>
                <a:ea typeface="+mn-ea"/>
                <a:cs typeface="+mn-cs"/>
              </a:rPr>
              <a:t>All residents require an initial bowel assessment to determine the cause of bowel problems &amp; help identify those with poor bowel habits who may be at risk of developing constipation</a:t>
            </a:r>
            <a:endParaRPr lang="en-US" sz="1200" kern="1200" dirty="0">
              <a:solidFill>
                <a:schemeClr val="tx1"/>
              </a:solidFill>
              <a:latin typeface="+mn-lt"/>
              <a:ea typeface="+mn-ea"/>
              <a:cs typeface="+mn-cs"/>
            </a:endParaRPr>
          </a:p>
          <a:p>
            <a:pPr indent="-180000">
              <a:buFont typeface="Arial"/>
              <a:buChar char="•"/>
            </a:pPr>
            <a:r>
              <a:rPr lang="en-AU" sz="1200" kern="1200" dirty="0">
                <a:solidFill>
                  <a:schemeClr val="tx1"/>
                </a:solidFill>
                <a:latin typeface="+mn-lt"/>
                <a:ea typeface="+mn-ea"/>
                <a:cs typeface="+mn-cs"/>
              </a:rPr>
              <a:t>Various investigations will help form a correct diagnosis &amp; appropriate management plan</a:t>
            </a:r>
            <a:endParaRPr lang="en-US" sz="1200" kern="1200" dirty="0">
              <a:solidFill>
                <a:schemeClr val="tx1"/>
              </a:solidFill>
              <a:latin typeface="+mn-lt"/>
              <a:ea typeface="+mn-ea"/>
              <a:cs typeface="+mn-cs"/>
            </a:endParaRPr>
          </a:p>
          <a:p>
            <a:pPr indent="-180000">
              <a:buFont typeface="Arial"/>
              <a:buChar char="•"/>
            </a:pPr>
            <a:r>
              <a:rPr lang="en-AU" sz="1200" kern="1200" dirty="0">
                <a:solidFill>
                  <a:schemeClr val="tx1"/>
                </a:solidFill>
                <a:latin typeface="+mn-lt"/>
                <a:ea typeface="+mn-ea"/>
                <a:cs typeface="+mn-cs"/>
              </a:rPr>
              <a:t>There are 4 steps to a comprehensive assessment</a:t>
            </a:r>
            <a:endParaRPr lang="en-US" sz="1200" kern="1200" dirty="0">
              <a:solidFill>
                <a:schemeClr val="tx1"/>
              </a:solidFill>
              <a:latin typeface="+mn-lt"/>
              <a:ea typeface="+mn-ea"/>
              <a:cs typeface="+mn-cs"/>
            </a:endParaRPr>
          </a:p>
          <a:p>
            <a:pPr indent="-180000">
              <a:buFont typeface="Arial"/>
              <a:buChar char="•"/>
            </a:pPr>
            <a:r>
              <a:rPr lang="en-AU" sz="1200" kern="1200" dirty="0">
                <a:solidFill>
                  <a:schemeClr val="tx1"/>
                </a:solidFill>
                <a:latin typeface="+mn-lt"/>
                <a:ea typeface="+mn-ea"/>
                <a:cs typeface="+mn-cs"/>
              </a:rPr>
              <a:t>With the medical / surgical history in the 1</a:t>
            </a:r>
            <a:r>
              <a:rPr lang="en-AU" sz="1200" kern="1200" baseline="30000" dirty="0">
                <a:solidFill>
                  <a:schemeClr val="tx1"/>
                </a:solidFill>
                <a:latin typeface="+mn-lt"/>
                <a:ea typeface="+mn-ea"/>
                <a:cs typeface="+mn-cs"/>
              </a:rPr>
              <a:t>st</a:t>
            </a:r>
            <a:r>
              <a:rPr lang="en-AU" sz="1200" kern="1200" dirty="0">
                <a:solidFill>
                  <a:schemeClr val="tx1"/>
                </a:solidFill>
                <a:latin typeface="+mn-lt"/>
                <a:ea typeface="+mn-ea"/>
                <a:cs typeface="+mn-cs"/>
              </a:rPr>
              <a:t> step, consider neurological causes (</a:t>
            </a:r>
            <a:r>
              <a:rPr lang="en-AU" sz="1200" kern="1200" dirty="0" err="1">
                <a:solidFill>
                  <a:schemeClr val="tx1"/>
                </a:solidFill>
                <a:latin typeface="+mn-lt"/>
                <a:ea typeface="+mn-ea"/>
                <a:cs typeface="+mn-cs"/>
              </a:rPr>
              <a:t>eg</a:t>
            </a:r>
            <a:r>
              <a:rPr lang="en-AU" sz="1200" kern="1200" dirty="0">
                <a:solidFill>
                  <a:schemeClr val="tx1"/>
                </a:solidFill>
                <a:latin typeface="+mn-lt"/>
                <a:ea typeface="+mn-ea"/>
                <a:cs typeface="+mn-cs"/>
              </a:rPr>
              <a:t>, CVA, dementia), Neuropathic causes (</a:t>
            </a:r>
            <a:r>
              <a:rPr lang="en-AU" sz="1200" kern="1200" dirty="0" err="1">
                <a:solidFill>
                  <a:schemeClr val="tx1"/>
                </a:solidFill>
                <a:latin typeface="+mn-lt"/>
                <a:ea typeface="+mn-ea"/>
                <a:cs typeface="+mn-cs"/>
              </a:rPr>
              <a:t>eg</a:t>
            </a:r>
            <a:r>
              <a:rPr lang="en-AU" sz="1200" kern="1200" dirty="0">
                <a:solidFill>
                  <a:schemeClr val="tx1"/>
                </a:solidFill>
                <a:latin typeface="+mn-lt"/>
                <a:ea typeface="+mn-ea"/>
                <a:cs typeface="+mn-cs"/>
              </a:rPr>
              <a:t>, diabetes mellitus), Bowel disorders (</a:t>
            </a:r>
            <a:r>
              <a:rPr lang="en-AU" sz="1200" kern="1200" dirty="0" err="1">
                <a:solidFill>
                  <a:schemeClr val="tx1"/>
                </a:solidFill>
                <a:latin typeface="+mn-lt"/>
                <a:ea typeface="+mn-ea"/>
                <a:cs typeface="+mn-cs"/>
              </a:rPr>
              <a:t>eg</a:t>
            </a:r>
            <a:r>
              <a:rPr lang="en-AU" sz="1200" kern="1200" dirty="0">
                <a:solidFill>
                  <a:schemeClr val="tx1"/>
                </a:solidFill>
                <a:latin typeface="+mn-lt"/>
                <a:ea typeface="+mn-ea"/>
                <a:cs typeface="+mn-cs"/>
              </a:rPr>
              <a:t>, inflammatory disease), </a:t>
            </a:r>
            <a:r>
              <a:rPr lang="en-AU" sz="1200" kern="1200" dirty="0" err="1">
                <a:solidFill>
                  <a:schemeClr val="tx1"/>
                </a:solidFill>
                <a:latin typeface="+mn-lt"/>
                <a:ea typeface="+mn-ea"/>
                <a:cs typeface="+mn-cs"/>
              </a:rPr>
              <a:t>Anorectal</a:t>
            </a:r>
            <a:r>
              <a:rPr lang="en-AU" sz="1200" kern="1200" dirty="0">
                <a:solidFill>
                  <a:schemeClr val="tx1"/>
                </a:solidFill>
                <a:latin typeface="+mn-lt"/>
                <a:ea typeface="+mn-ea"/>
                <a:cs typeface="+mn-cs"/>
              </a:rPr>
              <a:t> disorders (</a:t>
            </a:r>
            <a:r>
              <a:rPr lang="en-AU" sz="1200" kern="1200" dirty="0" err="1">
                <a:solidFill>
                  <a:schemeClr val="tx1"/>
                </a:solidFill>
                <a:latin typeface="+mn-lt"/>
                <a:ea typeface="+mn-ea"/>
                <a:cs typeface="+mn-cs"/>
              </a:rPr>
              <a:t>eg</a:t>
            </a:r>
            <a:r>
              <a:rPr lang="en-AU" sz="1200" kern="1200" dirty="0">
                <a:solidFill>
                  <a:schemeClr val="tx1"/>
                </a:solidFill>
                <a:latin typeface="+mn-lt"/>
                <a:ea typeface="+mn-ea"/>
                <a:cs typeface="+mn-cs"/>
              </a:rPr>
              <a:t>, operative trauma)</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80000" indent="-180000">
              <a:buFont typeface="Arial"/>
              <a:buChar char="•"/>
            </a:pPr>
            <a:r>
              <a:rPr lang="en-AU" sz="1200" kern="1200" dirty="0">
                <a:solidFill>
                  <a:schemeClr val="tx1"/>
                </a:solidFill>
                <a:latin typeface="+mn-lt"/>
                <a:ea typeface="+mn-ea"/>
                <a:cs typeface="+mn-cs"/>
              </a:rPr>
              <a:t>A physical assessment would be conducted by a Medical Officer or Registered Nurse. </a:t>
            </a:r>
            <a:r>
              <a:rPr lang="en-US" sz="1200" kern="1200" dirty="0">
                <a:solidFill>
                  <a:schemeClr val="tx1"/>
                </a:solidFill>
                <a:latin typeface="+mn-lt"/>
                <a:ea typeface="+mn-ea"/>
                <a:cs typeface="+mn-cs"/>
              </a:rPr>
              <a:t>During the assessment, consider the impact of the problem on the resident, cause of problem, contributing factor (</a:t>
            </a:r>
            <a:r>
              <a:rPr lang="en-US" sz="1200" kern="1200" dirty="0" err="1">
                <a:solidFill>
                  <a:schemeClr val="tx1"/>
                </a:solidFill>
                <a:latin typeface="+mn-lt"/>
                <a:ea typeface="+mn-ea"/>
                <a:cs typeface="+mn-cs"/>
              </a:rPr>
              <a:t>eg</a:t>
            </a:r>
            <a:r>
              <a:rPr lang="en-US" sz="1200" kern="1200" dirty="0">
                <a:solidFill>
                  <a:schemeClr val="tx1"/>
                </a:solidFill>
                <a:latin typeface="+mn-lt"/>
                <a:ea typeface="+mn-ea"/>
                <a:cs typeface="+mn-cs"/>
              </a:rPr>
              <a:t>, poor mobility, access to toilet), potential problems</a:t>
            </a:r>
            <a:br>
              <a:rPr lang="en-AU" sz="1200" kern="1200" dirty="0">
                <a:solidFill>
                  <a:schemeClr val="tx1"/>
                </a:solidFill>
                <a:latin typeface="+mn-lt"/>
                <a:ea typeface="+mn-ea"/>
                <a:cs typeface="+mn-cs"/>
              </a:rPr>
            </a:br>
            <a:r>
              <a:rPr lang="en-AU" sz="1200" kern="1200" dirty="0">
                <a:solidFill>
                  <a:schemeClr val="tx1"/>
                </a:solidFill>
                <a:latin typeface="+mn-lt"/>
                <a:ea typeface="+mn-ea"/>
                <a:cs typeface="+mn-cs"/>
              </a:rPr>
              <a:t>Questions may include:</a:t>
            </a:r>
            <a:endParaRPr lang="en-US" sz="1200" kern="1200" dirty="0">
              <a:solidFill>
                <a:schemeClr val="tx1"/>
              </a:solidFill>
              <a:latin typeface="+mn-lt"/>
              <a:ea typeface="+mn-ea"/>
              <a:cs typeface="+mn-cs"/>
            </a:endParaRPr>
          </a:p>
          <a:p>
            <a:pPr marL="360000" indent="-180000">
              <a:buSzPct val="90000"/>
              <a:buFont typeface="Courier New"/>
              <a:buChar char="o"/>
            </a:pPr>
            <a:r>
              <a:rPr lang="en-AU" sz="1200" kern="1200" dirty="0">
                <a:solidFill>
                  <a:schemeClr val="tx1"/>
                </a:solidFill>
                <a:latin typeface="+mn-lt"/>
                <a:ea typeface="+mn-ea"/>
                <a:cs typeface="+mn-cs"/>
              </a:rPr>
              <a:t>How long has the faecal incontinence been going on?</a:t>
            </a:r>
            <a:endParaRPr lang="en-US" sz="1200" kern="1200" dirty="0">
              <a:solidFill>
                <a:schemeClr val="tx1"/>
              </a:solidFill>
              <a:latin typeface="+mn-lt"/>
              <a:ea typeface="+mn-ea"/>
              <a:cs typeface="+mn-cs"/>
            </a:endParaRPr>
          </a:p>
          <a:p>
            <a:pPr marL="360000" indent="-180000">
              <a:buSzPct val="90000"/>
              <a:buFont typeface="Courier New"/>
              <a:buChar char="o"/>
            </a:pPr>
            <a:r>
              <a:rPr lang="en-AU" sz="1200" kern="1200" dirty="0">
                <a:solidFill>
                  <a:schemeClr val="tx1"/>
                </a:solidFill>
                <a:latin typeface="+mn-lt"/>
                <a:ea typeface="+mn-ea"/>
                <a:cs typeface="+mn-cs"/>
              </a:rPr>
              <a:t>Is the resident aware of the urge to defecate?</a:t>
            </a:r>
          </a:p>
          <a:p>
            <a:pPr marL="360000" indent="-180000">
              <a:buSzPct val="90000"/>
              <a:buFont typeface="Courier New"/>
              <a:buChar char="o"/>
            </a:pPr>
            <a:r>
              <a:rPr lang="en-US" sz="1200" kern="1200" dirty="0">
                <a:solidFill>
                  <a:schemeClr val="tx1"/>
                </a:solidFill>
                <a:latin typeface="+mn-lt"/>
                <a:ea typeface="+mn-ea"/>
                <a:cs typeface="+mn-cs"/>
              </a:rPr>
              <a:t>Has the resident had a recent illness likely to be associated with a reduced fluid intake or drugs that are likely to contribute to constipation?</a:t>
            </a:r>
          </a:p>
          <a:p>
            <a:pPr marL="360000" indent="-180000">
              <a:buSzPct val="90000"/>
              <a:buFont typeface="Courier New"/>
              <a:buChar char="o"/>
            </a:pPr>
            <a:r>
              <a:rPr lang="en-US" sz="1200" kern="1200" dirty="0">
                <a:solidFill>
                  <a:schemeClr val="tx1"/>
                </a:solidFill>
                <a:latin typeface="+mn-lt"/>
                <a:ea typeface="+mn-ea"/>
                <a:cs typeface="+mn-cs"/>
              </a:rPr>
              <a:t>Is the resident also incontinent of urine?</a:t>
            </a:r>
          </a:p>
          <a:p>
            <a:pPr marL="360000" indent="-180000">
              <a:buSzPct val="90000"/>
              <a:buFont typeface="Courier New"/>
              <a:buChar char="o"/>
            </a:pPr>
            <a:r>
              <a:rPr lang="en-US" sz="1200" kern="1200" dirty="0">
                <a:solidFill>
                  <a:schemeClr val="tx1"/>
                </a:solidFill>
                <a:latin typeface="+mn-lt"/>
                <a:ea typeface="+mn-ea"/>
                <a:cs typeface="+mn-cs"/>
              </a:rPr>
              <a:t>Has the resident been in contact with any other resident who also has </a:t>
            </a:r>
            <a:r>
              <a:rPr lang="en-US" sz="1200" kern="1200" dirty="0" err="1">
                <a:solidFill>
                  <a:schemeClr val="tx1"/>
                </a:solidFill>
                <a:latin typeface="+mn-lt"/>
                <a:ea typeface="+mn-ea"/>
                <a:cs typeface="+mn-cs"/>
              </a:rPr>
              <a:t>diarrhoea</a:t>
            </a:r>
            <a:r>
              <a:rPr lang="en-US" sz="1200" kern="1200" dirty="0">
                <a:solidFill>
                  <a:schemeClr val="tx1"/>
                </a:solidFill>
                <a:latin typeface="+mn-lt"/>
                <a:ea typeface="+mn-ea"/>
                <a:cs typeface="+mn-cs"/>
              </a:rPr>
              <a:t>? (may indicate an infection)</a:t>
            </a:r>
          </a:p>
          <a:p>
            <a:pPr marL="360000" indent="-180000">
              <a:buSzPct val="90000"/>
              <a:buFont typeface="Courier New"/>
              <a:buChar char="o"/>
            </a:pPr>
            <a:r>
              <a:rPr lang="en-US" sz="1200" kern="1200" dirty="0">
                <a:solidFill>
                  <a:schemeClr val="tx1"/>
                </a:solidFill>
                <a:latin typeface="+mn-lt"/>
                <a:ea typeface="+mn-ea"/>
                <a:cs typeface="+mn-cs"/>
              </a:rPr>
              <a:t>Does the resident have any form or dementia or memory lapses?</a:t>
            </a:r>
          </a:p>
          <a:p>
            <a:pPr marL="360000" indent="-180000">
              <a:buSzPct val="90000"/>
              <a:buFont typeface="Courier New"/>
              <a:buChar char="o"/>
            </a:pPr>
            <a:r>
              <a:rPr lang="en-US" sz="1200" kern="1200" dirty="0">
                <a:solidFill>
                  <a:schemeClr val="tx1"/>
                </a:solidFill>
                <a:latin typeface="+mn-lt"/>
                <a:ea typeface="+mn-ea"/>
                <a:cs typeface="+mn-cs"/>
              </a:rPr>
              <a:t>Is the resident incontinent of well-formed stools or are they loose or watery </a:t>
            </a:r>
            <a:r>
              <a:rPr lang="en-US" sz="1200" kern="1200" dirty="0" err="1">
                <a:solidFill>
                  <a:schemeClr val="tx1"/>
                </a:solidFill>
                <a:latin typeface="+mn-lt"/>
                <a:ea typeface="+mn-ea"/>
                <a:cs typeface="+mn-cs"/>
              </a:rPr>
              <a:t>faecal</a:t>
            </a:r>
            <a:r>
              <a:rPr lang="en-US" sz="1200" kern="1200" dirty="0">
                <a:solidFill>
                  <a:schemeClr val="tx1"/>
                </a:solidFill>
                <a:latin typeface="+mn-lt"/>
                <a:ea typeface="+mn-ea"/>
                <a:cs typeface="+mn-cs"/>
              </a:rPr>
              <a:t> matter?</a:t>
            </a:r>
          </a:p>
          <a:p>
            <a:pPr marL="360000" indent="-180000">
              <a:buSzPct val="90000"/>
              <a:buFont typeface="Courier New"/>
              <a:buNone/>
            </a:pPr>
            <a:r>
              <a:rPr lang="en-US" sz="1200" kern="1200" dirty="0">
                <a:solidFill>
                  <a:schemeClr val="tx1"/>
                </a:solidFill>
                <a:latin typeface="+mn-lt"/>
                <a:ea typeface="+mn-ea"/>
                <a:cs typeface="+mn-cs"/>
              </a:rPr>
              <a:t>TIP: Ignoring the urge to defecate may indicate </a:t>
            </a:r>
            <a:r>
              <a:rPr lang="en-US" sz="1200" kern="1200" dirty="0" err="1">
                <a:solidFill>
                  <a:schemeClr val="tx1"/>
                </a:solidFill>
                <a:latin typeface="+mn-lt"/>
                <a:ea typeface="+mn-ea"/>
                <a:cs typeface="+mn-cs"/>
              </a:rPr>
              <a:t>faecal</a:t>
            </a:r>
            <a:r>
              <a:rPr lang="en-US" sz="1200" kern="1200" dirty="0">
                <a:solidFill>
                  <a:schemeClr val="tx1"/>
                </a:solidFill>
                <a:latin typeface="+mn-lt"/>
                <a:ea typeface="+mn-ea"/>
                <a:cs typeface="+mn-cs"/>
              </a:rPr>
              <a:t> loading or impaction or the presence of a rectal </a:t>
            </a:r>
            <a:r>
              <a:rPr lang="en-US" sz="1200" kern="1200" dirty="0" err="1">
                <a:solidFill>
                  <a:schemeClr val="tx1"/>
                </a:solidFill>
                <a:latin typeface="+mn-lt"/>
                <a:ea typeface="+mn-ea"/>
                <a:cs typeface="+mn-cs"/>
              </a:rPr>
              <a:t>tumour</a:t>
            </a:r>
            <a:endParaRPr lang="en-AU" sz="1200" kern="1200" dirty="0">
              <a:solidFill>
                <a:schemeClr val="tx1"/>
              </a:solidFill>
              <a:latin typeface="+mn-lt"/>
              <a:ea typeface="+mn-ea"/>
              <a:cs typeface="+mn-cs"/>
            </a:endParaRPr>
          </a:p>
          <a:p>
            <a:pPr marL="180000" indent="-180000">
              <a:buFontTx/>
              <a:buChar char="-"/>
            </a:pP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To form a nursing diagnosis, gathered information should be analysed by a registered nurse.</a:t>
            </a:r>
          </a:p>
          <a:p>
            <a:pPr marL="360000" indent="-180000">
              <a:buFont typeface="Courier New"/>
              <a:buChar char="o"/>
            </a:pPr>
            <a:r>
              <a:rPr lang="en-US" sz="1200" kern="1200" dirty="0">
                <a:solidFill>
                  <a:schemeClr val="tx1"/>
                </a:solidFill>
                <a:latin typeface="+mn-lt"/>
                <a:ea typeface="+mn-ea"/>
                <a:cs typeface="+mn-cs"/>
              </a:rPr>
              <a:t>The Nursing Care Plan should be tailored to the resident's specific health needs &amp; list tasks for healthcare workers to prevent &amp; manage </a:t>
            </a:r>
            <a:r>
              <a:rPr lang="en-US" sz="1200" kern="1200" dirty="0" err="1">
                <a:solidFill>
                  <a:schemeClr val="tx1"/>
                </a:solidFill>
                <a:latin typeface="+mn-lt"/>
                <a:ea typeface="+mn-ea"/>
                <a:cs typeface="+mn-cs"/>
              </a:rPr>
              <a:t>faecal</a:t>
            </a:r>
            <a:r>
              <a:rPr lang="en-US" sz="1200" kern="1200" dirty="0">
                <a:solidFill>
                  <a:schemeClr val="tx1"/>
                </a:solidFill>
                <a:latin typeface="+mn-lt"/>
                <a:ea typeface="+mn-ea"/>
                <a:cs typeface="+mn-cs"/>
              </a:rPr>
              <a:t> incontinence</a:t>
            </a:r>
          </a:p>
        </p:txBody>
      </p:sp>
      <p:sp>
        <p:nvSpPr>
          <p:cNvPr id="4" name="Slide Number Placeholder 3"/>
          <p:cNvSpPr>
            <a:spLocks noGrp="1"/>
          </p:cNvSpPr>
          <p:nvPr>
            <p:ph type="sldNum" sz="quarter" idx="10"/>
          </p:nvPr>
        </p:nvSpPr>
        <p:spPr/>
        <p:txBody>
          <a:bodyPr/>
          <a:lstStyle/>
          <a:p>
            <a:fld id="{247B1C89-5AA8-F54D-8457-40DFA069D56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Regarding exercise, for  non ambulant residents, assistance with passive range of movement of their limbs can be beneficial. This can be done whenever contact is made with them: personal hygiene, dressing, opening &amp; extending of hands &amp; fingers when encouraging them to hold an eating implement or drink</a:t>
            </a:r>
          </a:p>
          <a:p>
            <a:pPr marL="180000" indent="-180000">
              <a:buFont typeface="Arial"/>
              <a:buChar char="•"/>
            </a:pPr>
            <a:endParaRPr lang="en-US" sz="1200" kern="1200" dirty="0">
              <a:solidFill>
                <a:schemeClr val="tx1"/>
              </a:solidFill>
              <a:latin typeface="+mn-lt"/>
              <a:ea typeface="+mn-ea"/>
              <a:cs typeface="+mn-cs"/>
            </a:endParaRPr>
          </a:p>
          <a:p>
            <a:pPr marL="180000" indent="-180000">
              <a:buFont typeface="Arial"/>
              <a:buNone/>
            </a:pPr>
            <a:r>
              <a:rPr lang="en-AU" sz="1200" kern="1200" dirty="0">
                <a:solidFill>
                  <a:schemeClr val="tx1"/>
                </a:solidFill>
                <a:latin typeface="+mn-lt"/>
                <a:ea typeface="+mn-ea"/>
                <a:cs typeface="+mn-cs"/>
              </a:rPr>
              <a:t>As for access to toilet facilities,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if the resident is independently mobile, ensure they don’t have to navigate around equipment or trolleys etc</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if they require assistance, make sure equipment such as commodes or transfer aids are within reach</a:t>
            </a:r>
            <a:r>
              <a:rPr lang="en-US" dirty="0"/>
              <a:t>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8372ACBD-8321-F347-A0B6-D61F088002B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F119C3-11A6-4248-A9F3-CDCCA1CB82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832F9BB-5495-1F47-81C6-B5A2DC17E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EEC6261-72EF-BD48-A441-A122FB966D01}"/>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8BEF7199-C31C-F443-B271-35B76F93D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159F0-B370-B44F-A02A-5B0977E47975}"/>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338585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7B7D-7788-FB41-AA83-26C9C980FBE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471C75B-8B3D-F64D-BFC7-0523BF955B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601C2D-9B74-3048-A41F-E341ED5CCA94}"/>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5C94DFED-D5C8-2E4C-B72E-26907F734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E2B9A-00DD-294C-A9DB-548E06497F79}"/>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413615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08678-B146-B046-B4A2-C1F11A4926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AE9D856-4F84-E846-9B75-1CA2636BCB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EB8A33-2CC8-2B4F-AE79-696CB86E5236}"/>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5A87F502-4592-5740-A069-17B8FC510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E2455-238E-3C4F-A853-32B13BE50BC3}"/>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403849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E06B4C4E-9B75-3848-98A7-CA48E5E50A96}"/>
              </a:ext>
            </a:extLst>
          </p:cNvPr>
          <p:cNvPicPr>
            <a:picLocks noChangeAspect="1"/>
          </p:cNvPicPr>
          <p:nvPr userDrawn="1"/>
        </p:nvPicPr>
        <p:blipFill>
          <a:blip r:embed="rId2"/>
          <a:stretch>
            <a:fillRect/>
          </a:stretch>
        </p:blipFill>
        <p:spPr>
          <a:xfrm>
            <a:off x="10195" y="0"/>
            <a:ext cx="12181805" cy="6858000"/>
          </a:xfrm>
          <a:prstGeom prst="rect">
            <a:avLst/>
          </a:prstGeom>
        </p:spPr>
      </p:pic>
      <p:sp>
        <p:nvSpPr>
          <p:cNvPr id="2" name="Title 1">
            <a:extLst>
              <a:ext uri="{FF2B5EF4-FFF2-40B4-BE49-F238E27FC236}">
                <a16:creationId xmlns:a16="http://schemas.microsoft.com/office/drawing/2014/main" id="{146FD25A-9623-A14D-AA86-24CD28C4351E}"/>
              </a:ext>
            </a:extLst>
          </p:cNvPr>
          <p:cNvSpPr>
            <a:spLocks noGrp="1"/>
          </p:cNvSpPr>
          <p:nvPr>
            <p:ph type="title"/>
          </p:nvPr>
        </p:nvSpPr>
        <p:spPr>
          <a:xfrm>
            <a:off x="10195" y="384313"/>
            <a:ext cx="5847266" cy="760275"/>
          </a:xfrm>
        </p:spPr>
        <p:txBody>
          <a:bodyPr/>
          <a:lstStyle>
            <a:lvl1pPr>
              <a:defRPr sz="36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49E967-4D70-6740-AAEF-FEDB3FC8D2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85760F-3E00-A84A-A9D1-E40A4E5E798C}"/>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136A6C37-760D-A347-B760-E58D3DF2A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C6B80-6417-D648-8467-571C5FF1AA9A}"/>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55053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ABD4-244B-534B-9726-707BB9ABCD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0B5C03-D794-B540-85B4-2AF0C2EB73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2BDE5B-5725-304D-BE59-3E17CBFF12CF}"/>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1B2D53A8-8F51-014B-9F00-F14FC89B6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F8C78-9F61-C941-A36C-FFDB2E20C893}"/>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06808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4B99-3B92-0C4F-84F1-C81A1ADDAE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23AA239-4A5A-7443-9B19-FC1CC50C966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EE1C326-E1AF-B542-A352-5D219EF821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4E8ADF-C62B-2940-A7DF-A9B8286D3752}"/>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6" name="Footer Placeholder 5">
            <a:extLst>
              <a:ext uri="{FF2B5EF4-FFF2-40B4-BE49-F238E27FC236}">
                <a16:creationId xmlns:a16="http://schemas.microsoft.com/office/drawing/2014/main" id="{F2B11046-9652-2E4E-A6C1-18C956509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C06C70-F38D-8D45-9B1C-A76FE82C0CA0}"/>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92130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8E01-88B4-3A4B-8917-97F8E4180B5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FC9EB11-6AD4-C145-BEF0-6426FF7A7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69CE005-62BB-304A-8321-CF3239C66F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7CCB50-ED7E-6E49-A10D-C07F1D195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1E3AD1E-823E-314A-B347-1AFC4F301B0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D199AD-DC4C-1E42-B6E7-0001BDD3BAF3}"/>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8" name="Footer Placeholder 7">
            <a:extLst>
              <a:ext uri="{FF2B5EF4-FFF2-40B4-BE49-F238E27FC236}">
                <a16:creationId xmlns:a16="http://schemas.microsoft.com/office/drawing/2014/main" id="{BFDAD87E-FC10-C548-8949-7BEFB3DDC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5573E0-B9CD-8344-B432-F3E59BC66D3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53915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947A-7ED8-3041-AF64-CBD262C3FED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DB1D91-C701-0547-9CBF-DDED13369DF2}"/>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4" name="Footer Placeholder 3">
            <a:extLst>
              <a:ext uri="{FF2B5EF4-FFF2-40B4-BE49-F238E27FC236}">
                <a16:creationId xmlns:a16="http://schemas.microsoft.com/office/drawing/2014/main" id="{2AEB2F53-3F5E-8E49-958B-224FD383FD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8956D2-D122-0D42-A910-490F981ADFC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369301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F7D83-D53A-6C44-BD17-B15597BA0025}"/>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3" name="Footer Placeholder 2">
            <a:extLst>
              <a:ext uri="{FF2B5EF4-FFF2-40B4-BE49-F238E27FC236}">
                <a16:creationId xmlns:a16="http://schemas.microsoft.com/office/drawing/2014/main" id="{C1D63BEA-E871-864D-9D35-2C2E45A997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15A117-B814-8340-B48A-D1AB67F065F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686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F6D6-4CB4-1F40-ABE8-28D1A4F0DE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A8AA26F-5958-6041-B347-3D7570FE4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7C1D791-0E96-9844-BD7A-B8FB8B6DA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FF725-E07B-504B-AF53-C37723CD25D6}"/>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6" name="Footer Placeholder 5">
            <a:extLst>
              <a:ext uri="{FF2B5EF4-FFF2-40B4-BE49-F238E27FC236}">
                <a16:creationId xmlns:a16="http://schemas.microsoft.com/office/drawing/2014/main" id="{9A438BCC-8079-F34E-8947-0C16F97F4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A8C1C-ED98-F948-BA2E-90A877E6FBD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412744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9D1B-F50B-274F-902E-B652A12C62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F32DD29-72BC-A84E-B365-EF6D6DA64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81E4D0-6FEB-CF4E-B05B-F82CEE14A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2A07F5-A2FD-DF42-A4AD-7034C9770159}"/>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6" name="Footer Placeholder 5">
            <a:extLst>
              <a:ext uri="{FF2B5EF4-FFF2-40B4-BE49-F238E27FC236}">
                <a16:creationId xmlns:a16="http://schemas.microsoft.com/office/drawing/2014/main" id="{60205333-0DFE-394B-812C-7706E36A27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69C35-08B4-6249-B911-FAAC64BA15B2}"/>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73380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3FDC4C49-993A-0A4C-8C98-C481F3BC482D}"/>
              </a:ext>
            </a:extLst>
          </p:cNvPr>
          <p:cNvPicPr>
            <a:picLocks noChangeAspect="1"/>
          </p:cNvPicPr>
          <p:nvPr userDrawn="1"/>
        </p:nvPicPr>
        <p:blipFill>
          <a:blip r:embed="rId13"/>
          <a:stretch>
            <a:fillRect/>
          </a:stretch>
        </p:blipFill>
        <p:spPr>
          <a:xfrm>
            <a:off x="10195" y="0"/>
            <a:ext cx="12181805" cy="6858000"/>
          </a:xfrm>
          <a:prstGeom prst="rect">
            <a:avLst/>
          </a:prstGeom>
        </p:spPr>
      </p:pic>
      <p:sp>
        <p:nvSpPr>
          <p:cNvPr id="2" name="Title Placeholder 1">
            <a:extLst>
              <a:ext uri="{FF2B5EF4-FFF2-40B4-BE49-F238E27FC236}">
                <a16:creationId xmlns:a16="http://schemas.microsoft.com/office/drawing/2014/main" id="{22B14D07-5631-6F47-9957-16F318FB00B6}"/>
              </a:ext>
            </a:extLst>
          </p:cNvPr>
          <p:cNvSpPr>
            <a:spLocks noGrp="1"/>
          </p:cNvSpPr>
          <p:nvPr>
            <p:ph type="title"/>
          </p:nvPr>
        </p:nvSpPr>
        <p:spPr>
          <a:xfrm>
            <a:off x="10195" y="357809"/>
            <a:ext cx="7517040" cy="980661"/>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A9CEC24-8898-2D49-ACF3-D1AF25BA8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757C68D-A75D-1A48-BFC1-913048E6A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3D1C0FFB-F448-C340-96B2-88B851DB41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CEB72E-E4C1-3C4B-9A7D-7C6E73C750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EDD07-6AF9-0D48-87B4-2D1B24E8AFF9}" type="slidenum">
              <a:rPr lang="en-US" smtClean="0"/>
              <a:t>‹#›</a:t>
            </a:fld>
            <a:endParaRPr lang="en-US"/>
          </a:p>
        </p:txBody>
      </p:sp>
    </p:spTree>
    <p:extLst>
      <p:ext uri="{BB962C8B-B14F-4D97-AF65-F5344CB8AC3E}">
        <p14:creationId xmlns:p14="http://schemas.microsoft.com/office/powerpoint/2010/main" val="2690858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2209800" y="2130425"/>
            <a:ext cx="7772400" cy="1899708"/>
          </a:xfrm>
        </p:spPr>
        <p:txBody>
          <a:bodyPr>
            <a:normAutofit fontScale="90000"/>
          </a:bodyPr>
          <a:lstStyle/>
          <a:p>
            <a:r>
              <a:rPr lang="en-US" dirty="0">
                <a:latin typeface="Calibri" panose="020F0502020204030204" pitchFamily="34" charset="0"/>
                <a:cs typeface="Calibri" panose="020F0502020204030204" pitchFamily="34" charset="0"/>
              </a:rPr>
              <a:t>Module 4</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Managing </a:t>
            </a:r>
            <a:r>
              <a:rPr lang="en-US" dirty="0" err="1">
                <a:latin typeface="Calibri" panose="020F0502020204030204" pitchFamily="34" charset="0"/>
                <a:cs typeface="Calibri" panose="020F0502020204030204" pitchFamily="34" charset="0"/>
              </a:rPr>
              <a:t>Faecal</a:t>
            </a:r>
            <a:r>
              <a:rPr lang="en-US" dirty="0">
                <a:latin typeface="Calibri" panose="020F0502020204030204" pitchFamily="34" charset="0"/>
                <a:cs typeface="Calibri" panose="020F0502020204030204" pitchFamily="34" charset="0"/>
              </a:rPr>
              <a:t> Incontinence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964" y="199484"/>
            <a:ext cx="8229600" cy="1556816"/>
          </a:xfrm>
        </p:spPr>
        <p:txBody>
          <a:bodyPr>
            <a:normAutofit/>
          </a:bodyPr>
          <a:lstStyle/>
          <a:p>
            <a:r>
              <a:rPr lang="en-US" sz="3200" dirty="0">
                <a:solidFill>
                  <a:schemeClr val="accent6">
                    <a:lumMod val="75000"/>
                  </a:schemeClr>
                </a:solidFill>
              </a:rPr>
              <a:t>Basics to Promote Bowel Motions &amp;</a:t>
            </a:r>
            <a:br>
              <a:rPr lang="en-US" sz="3200" dirty="0">
                <a:solidFill>
                  <a:schemeClr val="accent6">
                    <a:lumMod val="75000"/>
                  </a:schemeClr>
                </a:solidFill>
              </a:rPr>
            </a:br>
            <a:r>
              <a:rPr lang="en-US" sz="3200" dirty="0">
                <a:solidFill>
                  <a:schemeClr val="accent6">
                    <a:lumMod val="75000"/>
                  </a:schemeClr>
                </a:solidFill>
              </a:rPr>
              <a:t>Help Prevent &amp; Manage </a:t>
            </a:r>
            <a:r>
              <a:rPr lang="en-US" sz="3200" dirty="0" err="1">
                <a:solidFill>
                  <a:schemeClr val="accent6">
                    <a:lumMod val="75000"/>
                  </a:schemeClr>
                </a:solidFill>
              </a:rPr>
              <a:t>Faecal</a:t>
            </a:r>
            <a:r>
              <a:rPr lang="en-US" sz="3200" dirty="0">
                <a:solidFill>
                  <a:schemeClr val="accent6">
                    <a:lumMod val="75000"/>
                  </a:schemeClr>
                </a:solidFill>
              </a:rPr>
              <a:t> Incontinence</a:t>
            </a:r>
          </a:p>
        </p:txBody>
      </p:sp>
      <p:sp>
        <p:nvSpPr>
          <p:cNvPr id="19" name="Content Placeholder 64"/>
          <p:cNvSpPr txBox="1">
            <a:spLocks/>
          </p:cNvSpPr>
          <p:nvPr/>
        </p:nvSpPr>
        <p:spPr>
          <a:xfrm>
            <a:off x="85287" y="1605063"/>
            <a:ext cx="8134351" cy="1025687"/>
          </a:xfrm>
          <a:prstGeom prst="rect">
            <a:avLst/>
          </a:prstGeom>
        </p:spPr>
        <p:txBody>
          <a:bodyPr vert="horz" lIns="91440" tIns="45720" rIns="91440" bIns="45720" rtlCol="0">
            <a:noAutofit/>
          </a:bodyPr>
          <a:lstStyle/>
          <a:p>
            <a:pPr marL="360000" indent="-396000">
              <a:spcAft>
                <a:spcPts val="900"/>
              </a:spcAft>
              <a:buClr>
                <a:schemeClr val="accent4"/>
              </a:buClr>
              <a:buFont typeface="Arial"/>
              <a:buChar char="•"/>
            </a:pPr>
            <a:r>
              <a:rPr lang="en-AU" sz="2200" dirty="0"/>
              <a:t>Adequate fluid intake</a:t>
            </a:r>
          </a:p>
          <a:p>
            <a:pPr marL="612000" indent="-252000">
              <a:spcAft>
                <a:spcPts val="1200"/>
              </a:spcAft>
              <a:buClr>
                <a:schemeClr val="accent4"/>
              </a:buClr>
              <a:buSzPct val="90000"/>
              <a:buFont typeface="Courier New"/>
              <a:buChar char="o"/>
            </a:pPr>
            <a:r>
              <a:rPr lang="en-AU" sz="2000" dirty="0"/>
              <a:t>Unless contraindicated, at least 6-8 cups of water daily</a:t>
            </a:r>
          </a:p>
        </p:txBody>
      </p:sp>
      <p:sp>
        <p:nvSpPr>
          <p:cNvPr id="5" name="Content Placeholder 64"/>
          <p:cNvSpPr txBox="1">
            <a:spLocks/>
          </p:cNvSpPr>
          <p:nvPr/>
        </p:nvSpPr>
        <p:spPr>
          <a:xfrm>
            <a:off x="0" y="2790437"/>
            <a:ext cx="4622801" cy="1308100"/>
          </a:xfrm>
          <a:prstGeom prst="rect">
            <a:avLst/>
          </a:prstGeom>
        </p:spPr>
        <p:txBody>
          <a:bodyPr vert="horz" lIns="91440" tIns="45720" rIns="91440" bIns="45720" rtlCol="0">
            <a:noAutofit/>
          </a:bodyPr>
          <a:lstStyle/>
          <a:p>
            <a:pPr marL="360000" indent="-396000">
              <a:spcAft>
                <a:spcPts val="900"/>
              </a:spcAft>
              <a:buClr>
                <a:schemeClr val="accent4"/>
              </a:buClr>
              <a:buFont typeface="Arial"/>
              <a:buChar char="•"/>
            </a:pPr>
            <a:r>
              <a:rPr lang="en-AU" sz="2200" dirty="0"/>
              <a:t>Adequate diet / fibre intake</a:t>
            </a:r>
          </a:p>
          <a:p>
            <a:pPr marL="612000" indent="-252000">
              <a:spcAft>
                <a:spcPts val="1200"/>
              </a:spcAft>
              <a:buClr>
                <a:schemeClr val="accent4"/>
              </a:buClr>
              <a:buSzPct val="90000"/>
              <a:buFont typeface="Courier New"/>
              <a:buChar char="o"/>
            </a:pPr>
            <a:r>
              <a:rPr lang="en-AU" sz="2000" dirty="0"/>
              <a:t>Unless contraindicated, according</a:t>
            </a:r>
            <a:br>
              <a:rPr lang="en-AU" sz="2000" dirty="0"/>
            </a:br>
            <a:r>
              <a:rPr lang="en-AU" sz="2000" dirty="0"/>
              <a:t>to resident’s needs</a:t>
            </a:r>
          </a:p>
        </p:txBody>
      </p:sp>
      <p:sp>
        <p:nvSpPr>
          <p:cNvPr id="7" name="Content Placeholder 64"/>
          <p:cNvSpPr txBox="1">
            <a:spLocks/>
          </p:cNvSpPr>
          <p:nvPr/>
        </p:nvSpPr>
        <p:spPr>
          <a:xfrm>
            <a:off x="0" y="4162430"/>
            <a:ext cx="4237421" cy="1250950"/>
          </a:xfrm>
          <a:prstGeom prst="rect">
            <a:avLst/>
          </a:prstGeom>
        </p:spPr>
        <p:txBody>
          <a:bodyPr vert="horz" lIns="91440" tIns="45720" rIns="91440" bIns="45720" rtlCol="0">
            <a:noAutofit/>
          </a:bodyPr>
          <a:lstStyle/>
          <a:p>
            <a:pPr marL="360000" indent="-396000">
              <a:spcAft>
                <a:spcPts val="900"/>
              </a:spcAft>
              <a:buClr>
                <a:schemeClr val="accent4"/>
              </a:buClr>
              <a:buFont typeface="Arial"/>
              <a:buChar char="•"/>
            </a:pPr>
            <a:r>
              <a:rPr lang="en-AU" sz="2200" dirty="0"/>
              <a:t>Exercise</a:t>
            </a:r>
          </a:p>
          <a:p>
            <a:pPr marL="612000" indent="-252000">
              <a:spcAft>
                <a:spcPts val="1200"/>
              </a:spcAft>
              <a:buClr>
                <a:schemeClr val="accent4"/>
              </a:buClr>
              <a:buSzPct val="90000"/>
              <a:buFont typeface="Courier New"/>
              <a:buChar char="o"/>
            </a:pPr>
            <a:r>
              <a:rPr lang="en-AU" sz="2000" dirty="0"/>
              <a:t>Appropriate to resident’s ability, disability, tolerance level</a:t>
            </a:r>
          </a:p>
        </p:txBody>
      </p:sp>
      <p:sp>
        <p:nvSpPr>
          <p:cNvPr id="6" name="Content Placeholder 64"/>
          <p:cNvSpPr txBox="1">
            <a:spLocks/>
          </p:cNvSpPr>
          <p:nvPr/>
        </p:nvSpPr>
        <p:spPr>
          <a:xfrm>
            <a:off x="-17760" y="5487881"/>
            <a:ext cx="4342524" cy="840826"/>
          </a:xfrm>
          <a:prstGeom prst="rect">
            <a:avLst/>
          </a:prstGeom>
        </p:spPr>
        <p:txBody>
          <a:bodyPr vert="horz" lIns="91440" tIns="45720" rIns="91440" bIns="45720" rtlCol="0">
            <a:noAutofit/>
          </a:bodyPr>
          <a:lstStyle/>
          <a:p>
            <a:pPr marL="360000" indent="-396000">
              <a:spcAft>
                <a:spcPts val="900"/>
              </a:spcAft>
              <a:buClr>
                <a:schemeClr val="accent4"/>
              </a:buClr>
              <a:buFont typeface="Arial"/>
              <a:buChar char="•"/>
            </a:pPr>
            <a:r>
              <a:rPr lang="en-AU" sz="2200" dirty="0"/>
              <a:t>Access to toilet facilities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525" y="73260"/>
            <a:ext cx="8229600" cy="1556816"/>
          </a:xfrm>
        </p:spPr>
        <p:txBody>
          <a:bodyPr>
            <a:normAutofit/>
          </a:bodyPr>
          <a:lstStyle/>
          <a:p>
            <a:r>
              <a:rPr lang="en-US" sz="3200" dirty="0">
                <a:solidFill>
                  <a:schemeClr val="accent6">
                    <a:lumMod val="75000"/>
                  </a:schemeClr>
                </a:solidFill>
              </a:rPr>
              <a:t>Basics to Promote Bowel Motions &amp;</a:t>
            </a:r>
            <a:br>
              <a:rPr lang="en-US" sz="3200" dirty="0">
                <a:solidFill>
                  <a:schemeClr val="accent6">
                    <a:lumMod val="75000"/>
                  </a:schemeClr>
                </a:solidFill>
              </a:rPr>
            </a:br>
            <a:r>
              <a:rPr lang="en-US" sz="3200" dirty="0">
                <a:solidFill>
                  <a:schemeClr val="accent6">
                    <a:lumMod val="75000"/>
                  </a:schemeClr>
                </a:solidFill>
              </a:rPr>
              <a:t>Help Prevent &amp; Manage </a:t>
            </a:r>
            <a:r>
              <a:rPr lang="en-US" sz="3200" dirty="0" err="1">
                <a:solidFill>
                  <a:schemeClr val="accent6">
                    <a:lumMod val="75000"/>
                  </a:schemeClr>
                </a:solidFill>
              </a:rPr>
              <a:t>Faecal</a:t>
            </a:r>
            <a:r>
              <a:rPr lang="en-US" sz="3200" dirty="0">
                <a:solidFill>
                  <a:schemeClr val="accent6">
                    <a:lumMod val="75000"/>
                  </a:schemeClr>
                </a:solidFill>
              </a:rPr>
              <a:t> Incontinence</a:t>
            </a:r>
          </a:p>
        </p:txBody>
      </p:sp>
      <p:sp>
        <p:nvSpPr>
          <p:cNvPr id="19" name="Content Placeholder 64"/>
          <p:cNvSpPr txBox="1">
            <a:spLocks/>
          </p:cNvSpPr>
          <p:nvPr/>
        </p:nvSpPr>
        <p:spPr>
          <a:xfrm>
            <a:off x="208231" y="1452488"/>
            <a:ext cx="8134351" cy="1025687"/>
          </a:xfrm>
          <a:prstGeom prst="rect">
            <a:avLst/>
          </a:prstGeom>
        </p:spPr>
        <p:txBody>
          <a:bodyPr vert="horz" lIns="91440" tIns="45720" rIns="91440" bIns="45720" rtlCol="0">
            <a:noAutofit/>
          </a:bodyPr>
          <a:lstStyle/>
          <a:p>
            <a:pPr marL="360000" indent="-396000">
              <a:spcAft>
                <a:spcPts val="900"/>
              </a:spcAft>
              <a:buClr>
                <a:schemeClr val="accent4"/>
              </a:buClr>
              <a:buFont typeface="Arial"/>
              <a:buChar char="•"/>
            </a:pPr>
            <a:r>
              <a:rPr lang="en-AU" sz="2200" dirty="0"/>
              <a:t>Privacy</a:t>
            </a:r>
          </a:p>
        </p:txBody>
      </p:sp>
      <p:sp>
        <p:nvSpPr>
          <p:cNvPr id="5" name="Content Placeholder 64"/>
          <p:cNvSpPr txBox="1">
            <a:spLocks/>
          </p:cNvSpPr>
          <p:nvPr/>
        </p:nvSpPr>
        <p:spPr>
          <a:xfrm>
            <a:off x="208231" y="2120787"/>
            <a:ext cx="4430111" cy="1970692"/>
          </a:xfrm>
          <a:prstGeom prst="rect">
            <a:avLst/>
          </a:prstGeom>
        </p:spPr>
        <p:txBody>
          <a:bodyPr vert="horz" lIns="91440" tIns="45720" rIns="91440" bIns="45720" rtlCol="0">
            <a:noAutofit/>
          </a:bodyPr>
          <a:lstStyle/>
          <a:p>
            <a:pPr marL="360000" indent="-396000">
              <a:spcAft>
                <a:spcPts val="900"/>
              </a:spcAft>
              <a:buClr>
                <a:schemeClr val="accent4"/>
              </a:buClr>
              <a:buFont typeface="Arial"/>
              <a:buChar char="•"/>
            </a:pPr>
            <a:r>
              <a:rPr lang="en-AU" sz="2200" dirty="0"/>
              <a:t>Use gastro colic reflex to encourage defecation</a:t>
            </a:r>
          </a:p>
          <a:p>
            <a:pPr marL="612000" indent="-252000">
              <a:spcAft>
                <a:spcPts val="1200"/>
              </a:spcAft>
              <a:buClr>
                <a:schemeClr val="accent4"/>
              </a:buClr>
              <a:buSzPct val="90000"/>
              <a:buFont typeface="Courier New"/>
              <a:buChar char="o"/>
            </a:pPr>
            <a:r>
              <a:rPr lang="en-AU" sz="2000" dirty="0"/>
              <a:t>Encourage resident to toilet after</a:t>
            </a:r>
            <a:br>
              <a:rPr lang="en-AU" sz="2000" dirty="0"/>
            </a:br>
            <a:r>
              <a:rPr lang="en-AU" sz="2000" dirty="0"/>
              <a:t>meals as this maximises normal</a:t>
            </a:r>
            <a:br>
              <a:rPr lang="en-AU" sz="2000" dirty="0"/>
            </a:br>
            <a:r>
              <a:rPr lang="en-AU" sz="2000" dirty="0"/>
              <a:t>body mechanisms of peristalsis</a:t>
            </a:r>
          </a:p>
        </p:txBody>
      </p:sp>
      <p:sp>
        <p:nvSpPr>
          <p:cNvPr id="7" name="Content Placeholder 64"/>
          <p:cNvSpPr txBox="1">
            <a:spLocks/>
          </p:cNvSpPr>
          <p:nvPr/>
        </p:nvSpPr>
        <p:spPr>
          <a:xfrm>
            <a:off x="208231" y="4239231"/>
            <a:ext cx="4824248" cy="1429207"/>
          </a:xfrm>
          <a:prstGeom prst="rect">
            <a:avLst/>
          </a:prstGeom>
        </p:spPr>
        <p:txBody>
          <a:bodyPr vert="horz" lIns="91440" tIns="45720" rIns="91440" bIns="45720" rtlCol="0">
            <a:noAutofit/>
          </a:bodyPr>
          <a:lstStyle/>
          <a:p>
            <a:pPr marL="360000" indent="-396000">
              <a:spcAft>
                <a:spcPts val="900"/>
              </a:spcAft>
              <a:buClr>
                <a:schemeClr val="accent4"/>
              </a:buClr>
              <a:buFont typeface="Arial"/>
              <a:buChar char="•"/>
            </a:pPr>
            <a:r>
              <a:rPr lang="en-AU" sz="2200" dirty="0"/>
              <a:t>Continue administration of</a:t>
            </a:r>
            <a:br>
              <a:rPr lang="en-AU" sz="2200" dirty="0"/>
            </a:br>
            <a:r>
              <a:rPr lang="en-AU" sz="2200" dirty="0"/>
              <a:t>bowel medications</a:t>
            </a:r>
            <a:r>
              <a:rPr lang="en-US" sz="2200" dirty="0"/>
              <a:t> </a:t>
            </a:r>
          </a:p>
          <a:p>
            <a:pPr marL="612000" indent="-252000">
              <a:spcAft>
                <a:spcPts val="900"/>
              </a:spcAft>
              <a:buClr>
                <a:schemeClr val="accent4"/>
              </a:buClr>
              <a:buSzPct val="90000"/>
              <a:buFont typeface="Courier New"/>
              <a:buChar char="o"/>
            </a:pPr>
            <a:r>
              <a:rPr lang="en-AU" sz="2000" dirty="0"/>
              <a:t>Slowly reduce when appropriate</a:t>
            </a:r>
          </a:p>
        </p:txBody>
      </p:sp>
      <p:sp>
        <p:nvSpPr>
          <p:cNvPr id="6" name="Content Placeholder 64"/>
          <p:cNvSpPr txBox="1">
            <a:spLocks/>
          </p:cNvSpPr>
          <p:nvPr/>
        </p:nvSpPr>
        <p:spPr>
          <a:xfrm>
            <a:off x="5102773" y="1470538"/>
            <a:ext cx="4423103" cy="3916923"/>
          </a:xfrm>
          <a:prstGeom prst="rect">
            <a:avLst/>
          </a:prstGeom>
        </p:spPr>
        <p:txBody>
          <a:bodyPr vert="horz" lIns="91440" tIns="45720" rIns="91440" bIns="45720" rtlCol="0">
            <a:noAutofit/>
          </a:bodyPr>
          <a:lstStyle/>
          <a:p>
            <a:pPr marL="360000" indent="-396000">
              <a:spcAft>
                <a:spcPts val="900"/>
              </a:spcAft>
              <a:buClr>
                <a:schemeClr val="accent4"/>
              </a:buClr>
              <a:buFont typeface="Arial"/>
              <a:buChar char="•"/>
            </a:pPr>
            <a:r>
              <a:rPr lang="en-AU" sz="2200" dirty="0"/>
              <a:t>Residents with</a:t>
            </a:r>
            <a:br>
              <a:rPr lang="en-AU" sz="2200" dirty="0"/>
            </a:br>
            <a:r>
              <a:rPr lang="en-AU" sz="2200" dirty="0"/>
              <a:t>neurological impairment</a:t>
            </a:r>
          </a:p>
          <a:p>
            <a:pPr marL="612000" indent="-252000">
              <a:spcAft>
                <a:spcPts val="900"/>
              </a:spcAft>
              <a:buClr>
                <a:schemeClr val="accent4"/>
              </a:buClr>
              <a:buSzPct val="90000"/>
              <a:buFont typeface="Courier New"/>
              <a:buChar char="o"/>
            </a:pPr>
            <a:r>
              <a:rPr lang="en-AU" sz="2000" dirty="0"/>
              <a:t>Staff take initiative to prevent accidents</a:t>
            </a:r>
          </a:p>
          <a:p>
            <a:pPr marL="612000" indent="-252000">
              <a:spcAft>
                <a:spcPts val="900"/>
              </a:spcAft>
              <a:buClr>
                <a:schemeClr val="accent4"/>
              </a:buClr>
              <a:buSzPct val="90000"/>
              <a:buFont typeface="Courier New"/>
              <a:buChar char="o"/>
            </a:pPr>
            <a:r>
              <a:rPr lang="en-AU" sz="2000" dirty="0"/>
              <a:t>Establish a routine toileting schedule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636" y="98562"/>
            <a:ext cx="8229600" cy="1556816"/>
          </a:xfrm>
        </p:spPr>
        <p:txBody>
          <a:bodyPr>
            <a:normAutofit/>
          </a:bodyPr>
          <a:lstStyle/>
          <a:p>
            <a:r>
              <a:rPr lang="en-US" sz="3200" dirty="0">
                <a:solidFill>
                  <a:schemeClr val="accent6">
                    <a:lumMod val="75000"/>
                  </a:schemeClr>
                </a:solidFill>
              </a:rPr>
              <a:t>Basics to Promote Bowel Motions &amp;</a:t>
            </a:r>
            <a:br>
              <a:rPr lang="en-US" sz="3200" dirty="0">
                <a:solidFill>
                  <a:schemeClr val="accent6">
                    <a:lumMod val="75000"/>
                  </a:schemeClr>
                </a:solidFill>
              </a:rPr>
            </a:br>
            <a:r>
              <a:rPr lang="en-US" sz="3200" dirty="0">
                <a:solidFill>
                  <a:schemeClr val="accent6">
                    <a:lumMod val="75000"/>
                  </a:schemeClr>
                </a:solidFill>
              </a:rPr>
              <a:t>Help Prevent &amp; Manage </a:t>
            </a:r>
            <a:r>
              <a:rPr lang="en-US" sz="3200" dirty="0" err="1">
                <a:solidFill>
                  <a:schemeClr val="accent6">
                    <a:lumMod val="75000"/>
                  </a:schemeClr>
                </a:solidFill>
              </a:rPr>
              <a:t>Faecal</a:t>
            </a:r>
            <a:r>
              <a:rPr lang="en-US" sz="3200" dirty="0">
                <a:solidFill>
                  <a:schemeClr val="accent6">
                    <a:lumMod val="75000"/>
                  </a:schemeClr>
                </a:solidFill>
              </a:rPr>
              <a:t> Incontinence</a:t>
            </a:r>
          </a:p>
        </p:txBody>
      </p:sp>
      <p:sp>
        <p:nvSpPr>
          <p:cNvPr id="19" name="Content Placeholder 64"/>
          <p:cNvSpPr txBox="1">
            <a:spLocks/>
          </p:cNvSpPr>
          <p:nvPr/>
        </p:nvSpPr>
        <p:spPr>
          <a:xfrm>
            <a:off x="560024" y="1874208"/>
            <a:ext cx="6015421" cy="3109583"/>
          </a:xfrm>
          <a:prstGeom prst="rect">
            <a:avLst/>
          </a:prstGeom>
        </p:spPr>
        <p:txBody>
          <a:bodyPr vert="horz" lIns="91440" tIns="45720" rIns="91440" bIns="45720" rtlCol="0">
            <a:noAutofit/>
          </a:bodyPr>
          <a:lstStyle/>
          <a:p>
            <a:pPr marL="360000" indent="-396000">
              <a:spcAft>
                <a:spcPts val="900"/>
              </a:spcAft>
              <a:buClr>
                <a:schemeClr val="accent4"/>
              </a:buClr>
              <a:buFont typeface="Arial"/>
              <a:buChar char="•"/>
            </a:pPr>
            <a:r>
              <a:rPr lang="en-AU" sz="2200" dirty="0"/>
              <a:t>Positioning when sitting on toilet</a:t>
            </a:r>
            <a:endParaRPr lang="en-US" sz="2200" dirty="0"/>
          </a:p>
          <a:p>
            <a:pPr marL="612000" indent="-252000">
              <a:spcAft>
                <a:spcPts val="1200"/>
              </a:spcAft>
              <a:buClr>
                <a:schemeClr val="accent4"/>
              </a:buClr>
              <a:buSzPct val="90000"/>
              <a:buFont typeface="Courier New"/>
              <a:buChar char="o"/>
            </a:pPr>
            <a:r>
              <a:rPr lang="en-AU" sz="2000" dirty="0"/>
              <a:t>Correct positioning is vital to open the bowels effectively</a:t>
            </a:r>
            <a:endParaRPr lang="en-US" sz="2000" dirty="0"/>
          </a:p>
          <a:p>
            <a:pPr marL="612000" indent="-252000">
              <a:spcAft>
                <a:spcPts val="1200"/>
              </a:spcAft>
              <a:buClr>
                <a:schemeClr val="accent4"/>
              </a:buClr>
              <a:buSzPct val="90000"/>
              <a:buFont typeface="Courier New"/>
              <a:buChar char="o"/>
            </a:pPr>
            <a:r>
              <a:rPr lang="en-AU" sz="2000" dirty="0"/>
              <a:t>Lower back straight, not slumped</a:t>
            </a:r>
            <a:endParaRPr lang="en-US" sz="2000" dirty="0"/>
          </a:p>
          <a:p>
            <a:pPr marL="612000" indent="-252000">
              <a:spcAft>
                <a:spcPts val="1200"/>
              </a:spcAft>
              <a:buClr>
                <a:schemeClr val="accent4"/>
              </a:buClr>
              <a:buSzPct val="90000"/>
              <a:buFont typeface="Courier New"/>
              <a:buChar char="o"/>
            </a:pPr>
            <a:r>
              <a:rPr lang="en-AU" sz="2000" dirty="0"/>
              <a:t>Legs comfortably apart with feet supported</a:t>
            </a:r>
            <a:endParaRPr lang="en-US" sz="2000" dirty="0"/>
          </a:p>
          <a:p>
            <a:pPr marL="612000" indent="-252000">
              <a:spcAft>
                <a:spcPts val="1200"/>
              </a:spcAft>
              <a:buClr>
                <a:schemeClr val="accent4"/>
              </a:buClr>
              <a:buSzPct val="90000"/>
              <a:buFont typeface="Courier New"/>
              <a:buChar char="o"/>
            </a:pPr>
            <a:r>
              <a:rPr lang="en-AU" sz="2000" dirty="0"/>
              <a:t>Lean forward, back or remain upright depending on what position allows bowels to open with least effort</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2AEA8E-5569-4E59-80B2-54037710E0EE}"/>
              </a:ext>
            </a:extLst>
          </p:cNvPr>
          <p:cNvSpPr txBox="1"/>
          <p:nvPr/>
        </p:nvSpPr>
        <p:spPr>
          <a:xfrm>
            <a:off x="185059" y="1828799"/>
            <a:ext cx="10339250" cy="400110"/>
          </a:xfrm>
          <a:prstGeom prst="rect">
            <a:avLst/>
          </a:prstGeom>
          <a:noFill/>
        </p:spPr>
        <p:txBody>
          <a:bodyPr wrap="square" rtlCol="0">
            <a:spAutoFit/>
          </a:bodyPr>
          <a:lstStyle/>
          <a:p>
            <a:endParaRPr lang="en-AU" sz="2000" dirty="0"/>
          </a:p>
        </p:txBody>
      </p:sp>
      <p:sp>
        <p:nvSpPr>
          <p:cNvPr id="6" name="TextBox 5">
            <a:extLst>
              <a:ext uri="{FF2B5EF4-FFF2-40B4-BE49-F238E27FC236}">
                <a16:creationId xmlns:a16="http://schemas.microsoft.com/office/drawing/2014/main" id="{A7151600-DFEB-4DC8-B492-173DE829FBA9}"/>
              </a:ext>
            </a:extLst>
          </p:cNvPr>
          <p:cNvSpPr txBox="1"/>
          <p:nvPr/>
        </p:nvSpPr>
        <p:spPr>
          <a:xfrm>
            <a:off x="76202" y="623333"/>
            <a:ext cx="10339250" cy="461665"/>
          </a:xfrm>
          <a:prstGeom prst="rect">
            <a:avLst/>
          </a:prstGeom>
          <a:noFill/>
        </p:spPr>
        <p:txBody>
          <a:bodyPr wrap="square" rtlCol="0">
            <a:spAutoFit/>
          </a:bodyPr>
          <a:lstStyle/>
          <a:p>
            <a:r>
              <a:rPr lang="en-AU" sz="2400"/>
              <a:t>This certifies that</a:t>
            </a:r>
            <a:endParaRPr lang="en-AU" sz="2400" dirty="0"/>
          </a:p>
        </p:txBody>
      </p:sp>
      <p:sp>
        <p:nvSpPr>
          <p:cNvPr id="7" name="Line 4">
            <a:extLst>
              <a:ext uri="{FF2B5EF4-FFF2-40B4-BE49-F238E27FC236}">
                <a16:creationId xmlns:a16="http://schemas.microsoft.com/office/drawing/2014/main" id="{BA00EB08-09B4-4E80-BF22-1A7B03376489}"/>
              </a:ext>
            </a:extLst>
          </p:cNvPr>
          <p:cNvSpPr>
            <a:spLocks noChangeShapeType="1"/>
          </p:cNvSpPr>
          <p:nvPr/>
        </p:nvSpPr>
        <p:spPr bwMode="auto">
          <a:xfrm>
            <a:off x="350838" y="2600340"/>
            <a:ext cx="499268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 name="Rectangle 1">
            <a:extLst>
              <a:ext uri="{FF2B5EF4-FFF2-40B4-BE49-F238E27FC236}">
                <a16:creationId xmlns:a16="http://schemas.microsoft.com/office/drawing/2014/main" id="{B839826D-3C1F-4FFE-B513-CE57822B7BD7}"/>
              </a:ext>
            </a:extLst>
          </p:cNvPr>
          <p:cNvSpPr/>
          <p:nvPr/>
        </p:nvSpPr>
        <p:spPr>
          <a:xfrm>
            <a:off x="263725" y="3275112"/>
            <a:ext cx="4992687" cy="369332"/>
          </a:xfrm>
          <a:prstGeom prst="rect">
            <a:avLst/>
          </a:prstGeom>
        </p:spPr>
        <p:txBody>
          <a:bodyPr wrap="square">
            <a:spAutoFit/>
          </a:bodyPr>
          <a:lstStyle/>
          <a:p>
            <a:pPr>
              <a:spcBef>
                <a:spcPct val="20000"/>
              </a:spcBef>
            </a:pPr>
            <a:r>
              <a:rPr lang="en-AU" dirty="0"/>
              <a:t>has attended the continence management session</a:t>
            </a:r>
          </a:p>
        </p:txBody>
      </p:sp>
      <p:sp>
        <p:nvSpPr>
          <p:cNvPr id="8" name="Text Box 16">
            <a:extLst>
              <a:ext uri="{FF2B5EF4-FFF2-40B4-BE49-F238E27FC236}">
                <a16:creationId xmlns:a16="http://schemas.microsoft.com/office/drawing/2014/main" id="{A7BE8A2E-052A-4E16-9F17-C303D717BFC4}"/>
              </a:ext>
            </a:extLst>
          </p:cNvPr>
          <p:cNvSpPr txBox="1">
            <a:spLocks noChangeArrowheads="1"/>
          </p:cNvSpPr>
          <p:nvPr/>
        </p:nvSpPr>
        <p:spPr bwMode="auto">
          <a:xfrm>
            <a:off x="269126" y="5365418"/>
            <a:ext cx="5156110"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AU" dirty="0"/>
              <a:t>Date of Completion</a:t>
            </a:r>
            <a:r>
              <a:rPr lang="en-AU" sz="1200" dirty="0"/>
              <a:t>_______________________________</a:t>
            </a:r>
          </a:p>
        </p:txBody>
      </p:sp>
      <p:sp>
        <p:nvSpPr>
          <p:cNvPr id="9" name="TextBox 8">
            <a:extLst>
              <a:ext uri="{FF2B5EF4-FFF2-40B4-BE49-F238E27FC236}">
                <a16:creationId xmlns:a16="http://schemas.microsoft.com/office/drawing/2014/main" id="{9A71D895-01F7-494D-A6BE-B914F5587AA1}"/>
              </a:ext>
            </a:extLst>
          </p:cNvPr>
          <p:cNvSpPr txBox="1"/>
          <p:nvPr/>
        </p:nvSpPr>
        <p:spPr>
          <a:xfrm>
            <a:off x="185059" y="2228909"/>
            <a:ext cx="996469" cy="369332"/>
          </a:xfrm>
          <a:prstGeom prst="rect">
            <a:avLst/>
          </a:prstGeom>
          <a:noFill/>
        </p:spPr>
        <p:txBody>
          <a:bodyPr wrap="square" rtlCol="0">
            <a:spAutoFit/>
          </a:bodyPr>
          <a:lstStyle/>
          <a:p>
            <a:r>
              <a:rPr lang="en-AU" dirty="0"/>
              <a:t>  Name:</a:t>
            </a:r>
          </a:p>
        </p:txBody>
      </p:sp>
      <p:sp>
        <p:nvSpPr>
          <p:cNvPr id="3" name="Rectangle 2">
            <a:extLst>
              <a:ext uri="{FF2B5EF4-FFF2-40B4-BE49-F238E27FC236}">
                <a16:creationId xmlns:a16="http://schemas.microsoft.com/office/drawing/2014/main" id="{B2EBAE4D-9D00-49A9-B17A-D2702D976372}"/>
              </a:ext>
            </a:extLst>
          </p:cNvPr>
          <p:cNvSpPr/>
          <p:nvPr/>
        </p:nvSpPr>
        <p:spPr>
          <a:xfrm>
            <a:off x="263725" y="4243547"/>
            <a:ext cx="6295954" cy="523220"/>
          </a:xfrm>
          <a:prstGeom prst="rect">
            <a:avLst/>
          </a:prstGeom>
        </p:spPr>
        <p:txBody>
          <a:bodyPr wrap="none">
            <a:spAutoFit/>
          </a:bodyPr>
          <a:lstStyle/>
          <a:p>
            <a:r>
              <a:rPr lang="en-AU" sz="2800" b="1" dirty="0">
                <a:solidFill>
                  <a:schemeClr val="accent6">
                    <a:lumMod val="75000"/>
                  </a:schemeClr>
                </a:solidFill>
              </a:rPr>
              <a:t>Module 4: Managing Faecal Incontinence</a:t>
            </a:r>
          </a:p>
        </p:txBody>
      </p:sp>
    </p:spTree>
    <p:extLst>
      <p:ext uri="{BB962C8B-B14F-4D97-AF65-F5344CB8AC3E}">
        <p14:creationId xmlns:p14="http://schemas.microsoft.com/office/powerpoint/2010/main" val="159604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1676400" y="375587"/>
            <a:ext cx="8229600" cy="887983"/>
          </a:xfrm>
        </p:spPr>
        <p:txBody>
          <a:bodyPr>
            <a:noAutofit/>
          </a:bodyPr>
          <a:lstStyle/>
          <a:p>
            <a:pPr algn="ctr"/>
            <a:r>
              <a:rPr lang="en-US" sz="3200" b="1" dirty="0">
                <a:solidFill>
                  <a:schemeClr val="accent6">
                    <a:lumMod val="75000"/>
                  </a:schemeClr>
                </a:solidFill>
              </a:rPr>
              <a:t>Module Profile</a:t>
            </a:r>
          </a:p>
        </p:txBody>
      </p:sp>
      <p:sp>
        <p:nvSpPr>
          <p:cNvPr id="30" name="Content Placeholder 29"/>
          <p:cNvSpPr>
            <a:spLocks noGrp="1"/>
          </p:cNvSpPr>
          <p:nvPr>
            <p:ph idx="1"/>
          </p:nvPr>
        </p:nvSpPr>
        <p:spPr>
          <a:xfrm>
            <a:off x="130366" y="1433807"/>
            <a:ext cx="8511628" cy="1108785"/>
          </a:xfrm>
        </p:spPr>
        <p:txBody>
          <a:bodyPr>
            <a:noAutofit/>
          </a:bodyPr>
          <a:lstStyle/>
          <a:p>
            <a:pPr marL="360000" indent="-396000">
              <a:spcBef>
                <a:spcPts val="600"/>
              </a:spcBef>
            </a:pPr>
            <a:r>
              <a:rPr lang="en-US" sz="2200" dirty="0"/>
              <a:t>Looks at prevention &amp; management of </a:t>
            </a:r>
            <a:r>
              <a:rPr lang="en-US" sz="2200" dirty="0" err="1"/>
              <a:t>faecal</a:t>
            </a:r>
            <a:r>
              <a:rPr lang="en-US" sz="2200" dirty="0"/>
              <a:t> incontinence</a:t>
            </a:r>
            <a:endParaRPr lang="en-AU" sz="2200" dirty="0"/>
          </a:p>
        </p:txBody>
      </p:sp>
      <p:sp>
        <p:nvSpPr>
          <p:cNvPr id="5" name="Content Placeholder 29"/>
          <p:cNvSpPr txBox="1">
            <a:spLocks/>
          </p:cNvSpPr>
          <p:nvPr/>
        </p:nvSpPr>
        <p:spPr>
          <a:xfrm>
            <a:off x="218501" y="3832459"/>
            <a:ext cx="6961352" cy="1591734"/>
          </a:xfrm>
          <a:prstGeom prst="rect">
            <a:avLst/>
          </a:prstGeom>
        </p:spPr>
        <p:txBody>
          <a:bodyPr vert="horz" lIns="91440" tIns="45720" rIns="91440" bIns="45720" rtlCol="0">
            <a:noAutofit/>
          </a:bodyPr>
          <a:lstStyle/>
          <a:p>
            <a:pPr marL="360000" indent="-396000" defTabSz="457200">
              <a:spcBef>
                <a:spcPct val="20000"/>
              </a:spcBef>
              <a:spcAft>
                <a:spcPts val="900"/>
              </a:spcAft>
              <a:buClr>
                <a:schemeClr val="accent4">
                  <a:lumMod val="75000"/>
                </a:schemeClr>
              </a:buClr>
              <a:buFont typeface="Arial"/>
              <a:buChar char="•"/>
              <a:defRPr/>
            </a:pPr>
            <a:r>
              <a:rPr lang="en-AU" sz="2200" dirty="0">
                <a:solidFill>
                  <a:srgbClr val="000000"/>
                </a:solidFill>
              </a:rPr>
              <a:t>Will help you:</a:t>
            </a:r>
          </a:p>
          <a:p>
            <a:pPr marL="612000" indent="-252000">
              <a:spcAft>
                <a:spcPts val="600"/>
              </a:spcAft>
              <a:buClr>
                <a:schemeClr val="accent4">
                  <a:lumMod val="75000"/>
                </a:schemeClr>
              </a:buClr>
              <a:buSzPct val="90000"/>
              <a:buFont typeface="Courier New"/>
              <a:buChar char="o"/>
            </a:pPr>
            <a:r>
              <a:rPr lang="en-US" sz="2000" dirty="0"/>
              <a:t>Identify &amp; list causes</a:t>
            </a:r>
          </a:p>
          <a:p>
            <a:pPr marL="612000" indent="-252000">
              <a:spcAft>
                <a:spcPts val="600"/>
              </a:spcAft>
              <a:buClr>
                <a:schemeClr val="accent4">
                  <a:lumMod val="75000"/>
                </a:schemeClr>
              </a:buClr>
              <a:buSzPct val="90000"/>
              <a:buFont typeface="Courier New"/>
              <a:buChar char="o"/>
            </a:pPr>
            <a:r>
              <a:rPr lang="en-US" sz="2000" dirty="0"/>
              <a:t>Know what’s required for thorough assessment</a:t>
            </a:r>
          </a:p>
          <a:p>
            <a:pPr marL="612000" indent="-252000">
              <a:spcAft>
                <a:spcPts val="1200"/>
              </a:spcAft>
              <a:buClr>
                <a:schemeClr val="accent4">
                  <a:lumMod val="75000"/>
                </a:schemeClr>
              </a:buClr>
              <a:buSzPct val="90000"/>
              <a:buFont typeface="Courier New"/>
              <a:buChar char="o"/>
            </a:pPr>
            <a:r>
              <a:rPr lang="en-US" sz="2000" dirty="0"/>
              <a:t>Identify / confirm constipation</a:t>
            </a:r>
          </a:p>
        </p:txBody>
      </p:sp>
      <p:sp>
        <p:nvSpPr>
          <p:cNvPr id="7" name="Content Placeholder 29"/>
          <p:cNvSpPr txBox="1">
            <a:spLocks/>
          </p:cNvSpPr>
          <p:nvPr/>
        </p:nvSpPr>
        <p:spPr>
          <a:xfrm>
            <a:off x="218501" y="2238359"/>
            <a:ext cx="7924800" cy="1734210"/>
          </a:xfrm>
          <a:prstGeom prst="rect">
            <a:avLst/>
          </a:prstGeom>
        </p:spPr>
        <p:txBody>
          <a:bodyPr vert="horz" lIns="91440" tIns="45720" rIns="91440" bIns="45720" rtlCol="0">
            <a:noAutofit/>
          </a:bodyPr>
          <a:lstStyle/>
          <a:p>
            <a:pPr marL="360000" indent="-396000">
              <a:spcBef>
                <a:spcPts val="1200"/>
              </a:spcBef>
              <a:buClr>
                <a:schemeClr val="accent4">
                  <a:lumMod val="75000"/>
                </a:schemeClr>
              </a:buClr>
              <a:buFont typeface="Arial"/>
              <a:buChar char="•"/>
            </a:pPr>
            <a:r>
              <a:rPr lang="en-AU" sz="2200" dirty="0"/>
              <a:t>Highlights what’s needed when</a:t>
            </a:r>
            <a:br>
              <a:rPr lang="en-AU" sz="2200" dirty="0"/>
            </a:br>
            <a:r>
              <a:rPr lang="en-AU" sz="2200" dirty="0"/>
              <a:t>conducting a faecal assessment</a:t>
            </a:r>
            <a:r>
              <a:rPr lang="en-US" sz="2200" dirty="0"/>
              <a:t> </a:t>
            </a:r>
          </a:p>
          <a:p>
            <a:pPr marL="360000" indent="-396000">
              <a:spcBef>
                <a:spcPts val="1200"/>
              </a:spcBef>
              <a:buClr>
                <a:schemeClr val="accent4">
                  <a:lumMod val="75000"/>
                </a:schemeClr>
              </a:buClr>
              <a:buFont typeface="Arial"/>
              <a:buChar char="•"/>
            </a:pPr>
            <a:r>
              <a:rPr lang="en-US" sz="2200" dirty="0">
                <a:solidFill>
                  <a:srgbClr val="000000"/>
                </a:solidFill>
              </a:rPr>
              <a:t>Explores strategies for promoting</a:t>
            </a:r>
            <a:br>
              <a:rPr lang="en-US" sz="2200" dirty="0">
                <a:solidFill>
                  <a:srgbClr val="000000"/>
                </a:solidFill>
              </a:rPr>
            </a:br>
            <a:r>
              <a:rPr lang="en-US" sz="2200" dirty="0">
                <a:solidFill>
                  <a:srgbClr val="000000"/>
                </a:solidFill>
              </a:rPr>
              <a:t>good bowel habits</a:t>
            </a:r>
            <a:endParaRPr lang="en-AU" sz="220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87" y="238767"/>
            <a:ext cx="8229600" cy="1339505"/>
          </a:xfrm>
        </p:spPr>
        <p:txBody>
          <a:bodyPr>
            <a:normAutofit/>
          </a:bodyPr>
          <a:lstStyle/>
          <a:p>
            <a:r>
              <a:rPr lang="en-AU" sz="3200" dirty="0">
                <a:solidFill>
                  <a:schemeClr val="accent6">
                    <a:lumMod val="75000"/>
                  </a:schemeClr>
                </a:solidFill>
              </a:rPr>
              <a:t>What is Faecal Incontinence?</a:t>
            </a:r>
            <a:endParaRPr lang="en-US" sz="3200" dirty="0">
              <a:solidFill>
                <a:schemeClr val="accent6">
                  <a:lumMod val="75000"/>
                </a:schemeClr>
              </a:solidFill>
            </a:endParaRPr>
          </a:p>
        </p:txBody>
      </p:sp>
      <p:sp>
        <p:nvSpPr>
          <p:cNvPr id="19" name="Content Placeholder 64"/>
          <p:cNvSpPr txBox="1">
            <a:spLocks/>
          </p:cNvSpPr>
          <p:nvPr/>
        </p:nvSpPr>
        <p:spPr>
          <a:xfrm>
            <a:off x="802396" y="1768697"/>
            <a:ext cx="3886201" cy="4410237"/>
          </a:xfrm>
          <a:prstGeom prst="rect">
            <a:avLst/>
          </a:prstGeom>
        </p:spPr>
        <p:txBody>
          <a:bodyPr vert="horz" lIns="91440" tIns="45720" rIns="91440" bIns="45720" rtlCol="0">
            <a:noAutofit/>
          </a:bodyPr>
          <a:lstStyle/>
          <a:p>
            <a:pPr marL="360000" indent="-396000">
              <a:spcBef>
                <a:spcPts val="1200"/>
              </a:spcBef>
              <a:spcAft>
                <a:spcPts val="600"/>
              </a:spcAft>
              <a:buClr>
                <a:schemeClr val="accent4">
                  <a:lumMod val="75000"/>
                </a:schemeClr>
              </a:buClr>
              <a:buFont typeface="Arial"/>
              <a:buChar char="•"/>
            </a:pPr>
            <a:r>
              <a:rPr lang="en-US" sz="2400" dirty="0"/>
              <a:t>The involuntary evacuation of the bowel</a:t>
            </a:r>
          </a:p>
          <a:p>
            <a:pPr marL="360000" indent="-396000">
              <a:spcBef>
                <a:spcPts val="1200"/>
              </a:spcBef>
              <a:spcAft>
                <a:spcPts val="600"/>
              </a:spcAft>
              <a:buClr>
                <a:schemeClr val="accent4">
                  <a:lumMod val="75000"/>
                </a:schemeClr>
              </a:buClr>
              <a:buFont typeface="Arial"/>
              <a:buChar char="•"/>
            </a:pPr>
            <a:r>
              <a:rPr lang="en-US" sz="2400" dirty="0"/>
              <a:t>Can also include loss of wind, </a:t>
            </a:r>
            <a:r>
              <a:rPr lang="en-US" sz="2400" dirty="0" err="1"/>
              <a:t>faecal</a:t>
            </a:r>
            <a:r>
              <a:rPr lang="en-US" sz="2400" dirty="0"/>
              <a:t> smearing</a:t>
            </a:r>
          </a:p>
          <a:p>
            <a:pPr marL="360000" indent="-396000">
              <a:spcBef>
                <a:spcPts val="1200"/>
              </a:spcBef>
              <a:spcAft>
                <a:spcPts val="600"/>
              </a:spcAft>
              <a:buClr>
                <a:schemeClr val="accent4">
                  <a:lumMod val="75000"/>
                </a:schemeClr>
              </a:buClr>
              <a:buFont typeface="Arial"/>
              <a:buChar char="•"/>
            </a:pPr>
            <a:r>
              <a:rPr lang="en-US" sz="2400" dirty="0"/>
              <a:t>Constipation is one of the most common causes in the elderly &amp; disabled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1" y="139616"/>
            <a:ext cx="8229600" cy="1339505"/>
          </a:xfrm>
        </p:spPr>
        <p:txBody>
          <a:bodyPr>
            <a:normAutofit/>
          </a:bodyPr>
          <a:lstStyle/>
          <a:p>
            <a:r>
              <a:rPr lang="en-AU" sz="3200" dirty="0">
                <a:solidFill>
                  <a:schemeClr val="accent6">
                    <a:lumMod val="75000"/>
                  </a:schemeClr>
                </a:solidFill>
              </a:rPr>
              <a:t>Faecal Incontinence Causes</a:t>
            </a:r>
            <a:endParaRPr lang="en-US" sz="3200" dirty="0">
              <a:solidFill>
                <a:schemeClr val="accent6">
                  <a:lumMod val="75000"/>
                </a:schemeClr>
              </a:solidFill>
            </a:endParaRPr>
          </a:p>
        </p:txBody>
      </p:sp>
      <p:sp>
        <p:nvSpPr>
          <p:cNvPr id="19" name="Content Placeholder 64"/>
          <p:cNvSpPr txBox="1">
            <a:spLocks/>
          </p:cNvSpPr>
          <p:nvPr/>
        </p:nvSpPr>
        <p:spPr>
          <a:xfrm>
            <a:off x="273585" y="1479121"/>
            <a:ext cx="6731001" cy="4335789"/>
          </a:xfrm>
          <a:prstGeom prst="rect">
            <a:avLst/>
          </a:prstGeom>
        </p:spPr>
        <p:txBody>
          <a:bodyPr vert="horz" lIns="91440" tIns="45720" rIns="91440" bIns="45720" rtlCol="0">
            <a:noAutofit/>
          </a:bodyPr>
          <a:lstStyle/>
          <a:p>
            <a:pPr marL="360000" indent="-396000">
              <a:spcBef>
                <a:spcPts val="1200"/>
              </a:spcBef>
              <a:buClr>
                <a:schemeClr val="accent4"/>
              </a:buClr>
              <a:buFont typeface="Arial"/>
              <a:buChar char="•"/>
            </a:pPr>
            <a:r>
              <a:rPr lang="en-AU" sz="2200" dirty="0"/>
              <a:t>Faecal impaction due to constipation</a:t>
            </a:r>
          </a:p>
          <a:p>
            <a:pPr marL="360000" indent="-396000">
              <a:spcBef>
                <a:spcPts val="1200"/>
              </a:spcBef>
              <a:buClr>
                <a:schemeClr val="accent4"/>
              </a:buClr>
              <a:buFont typeface="Arial"/>
              <a:buChar char="•"/>
            </a:pPr>
            <a:r>
              <a:rPr lang="en-AU" sz="2200" dirty="0"/>
              <a:t>Diarrhoea</a:t>
            </a:r>
            <a:endParaRPr lang="en-US" sz="2200" dirty="0"/>
          </a:p>
          <a:p>
            <a:pPr marL="360000" indent="-396000">
              <a:spcBef>
                <a:spcPts val="1200"/>
              </a:spcBef>
              <a:buClr>
                <a:schemeClr val="accent4"/>
              </a:buClr>
              <a:buFont typeface="Arial"/>
              <a:buChar char="•"/>
            </a:pPr>
            <a:r>
              <a:rPr lang="en-AU" sz="2200" dirty="0"/>
              <a:t>Environmental / Social issues</a:t>
            </a:r>
            <a:endParaRPr lang="en-US" sz="2200" dirty="0"/>
          </a:p>
          <a:p>
            <a:pPr marL="360000" indent="-396000">
              <a:spcBef>
                <a:spcPts val="1200"/>
              </a:spcBef>
              <a:buClr>
                <a:schemeClr val="accent4"/>
              </a:buClr>
              <a:buFont typeface="Arial"/>
              <a:buChar char="•"/>
            </a:pPr>
            <a:r>
              <a:rPr lang="en-AU" sz="2200" dirty="0"/>
              <a:t>Neurological impairment</a:t>
            </a:r>
            <a:endParaRPr lang="en-US" sz="2200" dirty="0"/>
          </a:p>
          <a:p>
            <a:pPr marL="360000" indent="-396000">
              <a:spcBef>
                <a:spcPts val="1200"/>
              </a:spcBef>
              <a:buClr>
                <a:schemeClr val="accent4"/>
              </a:buClr>
              <a:buFont typeface="Arial"/>
              <a:buChar char="•"/>
            </a:pPr>
            <a:r>
              <a:rPr lang="en-AU" sz="2200" dirty="0"/>
              <a:t>Structural recto-anal-sphincter</a:t>
            </a:r>
            <a:br>
              <a:rPr lang="en-AU" sz="2200" dirty="0"/>
            </a:br>
            <a:r>
              <a:rPr lang="en-AU" sz="2200" dirty="0"/>
              <a:t>damage (nerve or muscle</a:t>
            </a:r>
            <a:br>
              <a:rPr lang="en-AU" sz="2200" dirty="0"/>
            </a:br>
            <a:r>
              <a:rPr lang="en-AU" sz="2200" dirty="0"/>
              <a:t>damage)</a:t>
            </a:r>
            <a:endParaRPr lang="en-US" sz="2200" dirty="0"/>
          </a:p>
          <a:p>
            <a:pPr marL="360000" indent="-396000">
              <a:spcBef>
                <a:spcPts val="1200"/>
              </a:spcBef>
              <a:spcAft>
                <a:spcPts val="900"/>
              </a:spcAft>
              <a:buClr>
                <a:schemeClr val="accent4"/>
              </a:buClr>
              <a:buFont typeface="Arial"/>
              <a:buChar char="•"/>
            </a:pPr>
            <a:r>
              <a:rPr lang="en-AU" sz="2200" dirty="0"/>
              <a:t>Other possible causes</a:t>
            </a:r>
            <a:endParaRPr lang="en-US" sz="2200" dirty="0"/>
          </a:p>
          <a:p>
            <a:pPr marL="612000" indent="-252000">
              <a:buClr>
                <a:schemeClr val="accent4"/>
              </a:buClr>
              <a:buSzPct val="90000"/>
              <a:buFont typeface="Courier New"/>
              <a:buChar char="o"/>
            </a:pPr>
            <a:r>
              <a:rPr lang="en-AU" sz="2000" dirty="0" err="1"/>
              <a:t>eg</a:t>
            </a:r>
            <a:r>
              <a:rPr lang="en-AU" sz="2000" dirty="0"/>
              <a:t>, Cancer of the rectum, Rectal</a:t>
            </a:r>
            <a:br>
              <a:rPr lang="en-AU" sz="2000" dirty="0"/>
            </a:br>
            <a:r>
              <a:rPr lang="en-AU" sz="2000" dirty="0" err="1"/>
              <a:t>prolapse</a:t>
            </a:r>
            <a:r>
              <a:rPr lang="en-AU" sz="2000" dirty="0"/>
              <a:t>, Anal fissure, Haemorrhoids</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91" y="192035"/>
            <a:ext cx="8229600" cy="1339505"/>
          </a:xfrm>
        </p:spPr>
        <p:txBody>
          <a:bodyPr>
            <a:normAutofit/>
          </a:bodyPr>
          <a:lstStyle/>
          <a:p>
            <a:r>
              <a:rPr lang="en-US" sz="3200" dirty="0">
                <a:solidFill>
                  <a:schemeClr val="accent6">
                    <a:lumMod val="75000"/>
                  </a:schemeClr>
                </a:solidFill>
              </a:rPr>
              <a:t>Constipation &amp; Contributors</a:t>
            </a:r>
          </a:p>
        </p:txBody>
      </p:sp>
      <p:sp>
        <p:nvSpPr>
          <p:cNvPr id="19" name="Content Placeholder 64"/>
          <p:cNvSpPr txBox="1">
            <a:spLocks/>
          </p:cNvSpPr>
          <p:nvPr/>
        </p:nvSpPr>
        <p:spPr>
          <a:xfrm>
            <a:off x="317653" y="1531540"/>
            <a:ext cx="5542456" cy="1305306"/>
          </a:xfrm>
          <a:prstGeom prst="rect">
            <a:avLst/>
          </a:prstGeom>
        </p:spPr>
        <p:txBody>
          <a:bodyPr vert="horz" lIns="91440" tIns="45720" rIns="91440" bIns="45720" rtlCol="0">
            <a:noAutofit/>
          </a:bodyPr>
          <a:lstStyle/>
          <a:p>
            <a:pPr marL="360000" indent="-396000">
              <a:spcAft>
                <a:spcPts val="600"/>
              </a:spcAft>
              <a:buClr>
                <a:schemeClr val="accent4"/>
              </a:buClr>
              <a:buFont typeface="Arial"/>
              <a:buChar char="•"/>
            </a:pPr>
            <a:r>
              <a:rPr lang="en-AU" sz="2400" dirty="0"/>
              <a:t>Motions that are hard &amp; difficult to pass, usually also at irregular or infrequent intervals</a:t>
            </a:r>
            <a:r>
              <a:rPr lang="en-US" sz="2400" dirty="0"/>
              <a:t> </a:t>
            </a:r>
          </a:p>
        </p:txBody>
      </p:sp>
      <p:sp>
        <p:nvSpPr>
          <p:cNvPr id="4" name="Content Placeholder 64"/>
          <p:cNvSpPr txBox="1">
            <a:spLocks/>
          </p:cNvSpPr>
          <p:nvPr/>
        </p:nvSpPr>
        <p:spPr>
          <a:xfrm>
            <a:off x="317653" y="2688132"/>
            <a:ext cx="8147051" cy="3179379"/>
          </a:xfrm>
          <a:prstGeom prst="rect">
            <a:avLst/>
          </a:prstGeom>
        </p:spPr>
        <p:txBody>
          <a:bodyPr vert="horz" lIns="91440" tIns="45720" rIns="91440" bIns="45720" numCol="1" rtlCol="0">
            <a:noAutofit/>
          </a:bodyPr>
          <a:lstStyle/>
          <a:p>
            <a:pPr>
              <a:spcAft>
                <a:spcPts val="900"/>
              </a:spcAft>
            </a:pPr>
            <a:r>
              <a:rPr lang="en-AU" sz="2400" dirty="0"/>
              <a:t>Contributors:</a:t>
            </a:r>
            <a:endParaRPr lang="en-US" sz="2400" dirty="0"/>
          </a:p>
          <a:p>
            <a:pPr marL="360000" indent="-396000">
              <a:spcAft>
                <a:spcPts val="900"/>
              </a:spcAft>
              <a:buClr>
                <a:schemeClr val="accent4"/>
              </a:buClr>
              <a:buFont typeface="Arial"/>
              <a:buChar char="•"/>
            </a:pPr>
            <a:r>
              <a:rPr lang="en-AU" sz="2400" dirty="0"/>
              <a:t>Lifestyle factors</a:t>
            </a:r>
          </a:p>
          <a:p>
            <a:pPr marL="612000" indent="-252000">
              <a:spcAft>
                <a:spcPts val="600"/>
              </a:spcAft>
              <a:buClr>
                <a:schemeClr val="accent4"/>
              </a:buClr>
              <a:buSzPct val="90000"/>
              <a:buFont typeface="Courier New"/>
              <a:buChar char="o"/>
            </a:pPr>
            <a:r>
              <a:rPr lang="en-US" sz="2000" dirty="0"/>
              <a:t>Poor diet</a:t>
            </a:r>
          </a:p>
          <a:p>
            <a:pPr marL="612000" indent="-252000">
              <a:spcAft>
                <a:spcPts val="600"/>
              </a:spcAft>
              <a:buClr>
                <a:schemeClr val="accent4"/>
              </a:buClr>
              <a:buSzPct val="90000"/>
              <a:buFont typeface="Courier New"/>
              <a:buChar char="o"/>
            </a:pPr>
            <a:r>
              <a:rPr lang="en-US" sz="2000" dirty="0"/>
              <a:t>Poor or inappropriate fluid intake</a:t>
            </a:r>
          </a:p>
          <a:p>
            <a:pPr marL="612000" indent="-252000">
              <a:spcAft>
                <a:spcPts val="600"/>
              </a:spcAft>
              <a:buClr>
                <a:schemeClr val="accent4"/>
              </a:buClr>
              <a:buSzPct val="90000"/>
              <a:buFont typeface="Courier New"/>
              <a:buChar char="o"/>
            </a:pPr>
            <a:r>
              <a:rPr lang="en-US" sz="2000" dirty="0"/>
              <a:t>Lack of mobility or regular exercise</a:t>
            </a:r>
          </a:p>
          <a:p>
            <a:pPr marL="612000" indent="-252000">
              <a:spcAft>
                <a:spcPts val="600"/>
              </a:spcAft>
              <a:buClr>
                <a:schemeClr val="accent4"/>
              </a:buClr>
              <a:buSzPct val="90000"/>
              <a:buFont typeface="Courier New"/>
              <a:buChar char="o"/>
            </a:pPr>
            <a:r>
              <a:rPr lang="en-US" sz="2000" dirty="0"/>
              <a:t>Change in routine</a:t>
            </a:r>
          </a:p>
          <a:p>
            <a:pPr marL="612000" indent="-252000">
              <a:spcAft>
                <a:spcPts val="600"/>
              </a:spcAft>
              <a:buClr>
                <a:schemeClr val="accent4"/>
              </a:buClr>
              <a:buSzPct val="90000"/>
              <a:buFont typeface="Courier New"/>
              <a:buChar char="o"/>
            </a:pPr>
            <a:r>
              <a:rPr lang="en-US" sz="2000" dirty="0"/>
              <a:t>Some medications</a:t>
            </a:r>
          </a:p>
          <a:p>
            <a:pPr marL="612000" indent="-252000">
              <a:spcAft>
                <a:spcPts val="600"/>
              </a:spcAft>
              <a:buClr>
                <a:schemeClr val="accent4"/>
              </a:buClr>
              <a:buSzPct val="90000"/>
              <a:buFont typeface="Courier New"/>
              <a:buChar char="o"/>
            </a:pPr>
            <a:r>
              <a:rPr lang="en-US" sz="2000" dirty="0"/>
              <a:t>Putting off going to the toilet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20" y="260801"/>
            <a:ext cx="8229600" cy="1339505"/>
          </a:xfrm>
        </p:spPr>
        <p:txBody>
          <a:bodyPr/>
          <a:lstStyle/>
          <a:p>
            <a:r>
              <a:rPr lang="en-US" sz="4000" dirty="0">
                <a:solidFill>
                  <a:schemeClr val="accent6">
                    <a:lumMod val="75000"/>
                  </a:schemeClr>
                </a:solidFill>
              </a:rPr>
              <a:t>Constipation &amp; Contributors</a:t>
            </a:r>
            <a:endParaRPr lang="en-US" sz="3800" dirty="0">
              <a:solidFill>
                <a:schemeClr val="accent6">
                  <a:lumMod val="75000"/>
                </a:schemeClr>
              </a:solidFill>
            </a:endParaRPr>
          </a:p>
        </p:txBody>
      </p:sp>
      <p:sp>
        <p:nvSpPr>
          <p:cNvPr id="4" name="Content Placeholder 64"/>
          <p:cNvSpPr txBox="1">
            <a:spLocks/>
          </p:cNvSpPr>
          <p:nvPr/>
        </p:nvSpPr>
        <p:spPr>
          <a:xfrm>
            <a:off x="361720" y="1839310"/>
            <a:ext cx="8147051" cy="3179379"/>
          </a:xfrm>
          <a:prstGeom prst="rect">
            <a:avLst/>
          </a:prstGeom>
        </p:spPr>
        <p:txBody>
          <a:bodyPr vert="horz" lIns="91440" tIns="45720" rIns="91440" bIns="45720" numCol="1" rtlCol="0">
            <a:noAutofit/>
          </a:bodyPr>
          <a:lstStyle/>
          <a:p>
            <a:pPr>
              <a:spcAft>
                <a:spcPts val="900"/>
              </a:spcAft>
            </a:pPr>
            <a:r>
              <a:rPr lang="en-AU" sz="2400" dirty="0"/>
              <a:t>Contributors:</a:t>
            </a:r>
            <a:endParaRPr lang="en-US" sz="2400" dirty="0"/>
          </a:p>
          <a:p>
            <a:pPr marL="360000" indent="-396000">
              <a:spcAft>
                <a:spcPts val="1200"/>
              </a:spcAft>
              <a:buClr>
                <a:schemeClr val="accent4"/>
              </a:buClr>
              <a:buFont typeface="Arial"/>
              <a:buChar char="•"/>
            </a:pPr>
            <a:r>
              <a:rPr lang="en-AU" sz="2400" dirty="0"/>
              <a:t>Medical conditions</a:t>
            </a:r>
          </a:p>
          <a:p>
            <a:pPr marL="612000" indent="-252000">
              <a:spcAft>
                <a:spcPts val="1200"/>
              </a:spcAft>
              <a:buClr>
                <a:schemeClr val="accent4"/>
              </a:buClr>
              <a:buSzPct val="90000"/>
              <a:buFont typeface="Courier New"/>
              <a:buChar char="o"/>
            </a:pPr>
            <a:r>
              <a:rPr lang="en-US" sz="2000" dirty="0"/>
              <a:t>Illnesses or diseases like tumors, stroke, </a:t>
            </a:r>
            <a:r>
              <a:rPr lang="en-US" sz="2000" dirty="0" err="1"/>
              <a:t>Parkinsons</a:t>
            </a:r>
            <a:r>
              <a:rPr lang="en-US" sz="2000" dirty="0"/>
              <a:t> disease, MS</a:t>
            </a:r>
          </a:p>
          <a:p>
            <a:pPr marL="612000" indent="-252000">
              <a:spcAft>
                <a:spcPts val="1200"/>
              </a:spcAft>
              <a:buClr>
                <a:schemeClr val="accent4"/>
              </a:buClr>
              <a:buSzPct val="90000"/>
              <a:buFont typeface="Courier New"/>
              <a:buChar char="o"/>
            </a:pPr>
            <a:r>
              <a:rPr lang="en-US" sz="2000" dirty="0"/>
              <a:t>Bowel diseases like Diverticulitis and irritable bowel syndrome</a:t>
            </a:r>
          </a:p>
          <a:p>
            <a:pPr marL="612000" indent="-252000">
              <a:spcAft>
                <a:spcPts val="1200"/>
              </a:spcAft>
              <a:buClr>
                <a:schemeClr val="accent4"/>
              </a:buClr>
              <a:buSzPct val="90000"/>
              <a:buFont typeface="Courier New"/>
              <a:buChar char="o"/>
            </a:pPr>
            <a:r>
              <a:rPr lang="en-US" sz="2000" dirty="0"/>
              <a:t>Anal disorders like obstruction, </a:t>
            </a:r>
            <a:r>
              <a:rPr lang="en-US" sz="2000" dirty="0" err="1"/>
              <a:t>haemorrhoids</a:t>
            </a:r>
            <a:r>
              <a:rPr lang="en-US" sz="2000" dirty="0"/>
              <a:t>, anal fissures</a:t>
            </a:r>
          </a:p>
          <a:p>
            <a:pPr marL="612000" indent="-252000">
              <a:spcAft>
                <a:spcPts val="1200"/>
              </a:spcAft>
              <a:buClr>
                <a:schemeClr val="accent4"/>
              </a:buClr>
              <a:buSzPct val="90000"/>
              <a:buFont typeface="Courier New"/>
              <a:buChar char="o"/>
            </a:pPr>
            <a:r>
              <a:rPr lang="en-US" sz="2000" dirty="0"/>
              <a:t>Abdominal or </a:t>
            </a:r>
            <a:r>
              <a:rPr lang="en-US" sz="2000" dirty="0" err="1"/>
              <a:t>gynaecological</a:t>
            </a:r>
            <a:r>
              <a:rPr lang="en-US" sz="2000" dirty="0"/>
              <a:t> surgery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84" y="238767"/>
            <a:ext cx="8229600" cy="1339505"/>
          </a:xfrm>
        </p:spPr>
        <p:txBody>
          <a:bodyPr>
            <a:normAutofit/>
          </a:bodyPr>
          <a:lstStyle/>
          <a:p>
            <a:r>
              <a:rPr lang="en-US" sz="3200" dirty="0">
                <a:solidFill>
                  <a:schemeClr val="accent6">
                    <a:lumMod val="75000"/>
                  </a:schemeClr>
                </a:solidFill>
              </a:rPr>
              <a:t>Indicators to Confirm Constipation</a:t>
            </a:r>
          </a:p>
        </p:txBody>
      </p:sp>
      <p:sp>
        <p:nvSpPr>
          <p:cNvPr id="19" name="Content Placeholder 64"/>
          <p:cNvSpPr txBox="1">
            <a:spLocks/>
          </p:cNvSpPr>
          <p:nvPr/>
        </p:nvSpPr>
        <p:spPr>
          <a:xfrm>
            <a:off x="207482" y="1460224"/>
            <a:ext cx="8229602" cy="4346737"/>
          </a:xfrm>
          <a:prstGeom prst="rect">
            <a:avLst/>
          </a:prstGeom>
        </p:spPr>
        <p:txBody>
          <a:bodyPr vert="horz" lIns="91440" tIns="45720" rIns="91440" bIns="45720" numCol="2" rtlCol="0">
            <a:noAutofit/>
          </a:bodyPr>
          <a:lstStyle/>
          <a:p>
            <a:pPr marL="360000" indent="-396000">
              <a:spcAft>
                <a:spcPts val="600"/>
              </a:spcAft>
              <a:buClr>
                <a:schemeClr val="accent4"/>
              </a:buClr>
              <a:buFont typeface="Arial"/>
              <a:buChar char="•"/>
            </a:pPr>
            <a:r>
              <a:rPr lang="en-AU" sz="2000" dirty="0"/>
              <a:t>Hard formed stool</a:t>
            </a:r>
          </a:p>
          <a:p>
            <a:pPr marL="360000" indent="-396000">
              <a:spcAft>
                <a:spcPts val="600"/>
              </a:spcAft>
              <a:buClr>
                <a:schemeClr val="accent4"/>
              </a:buClr>
              <a:buFont typeface="Arial"/>
              <a:buChar char="•"/>
            </a:pPr>
            <a:r>
              <a:rPr lang="en-AU" sz="2000" dirty="0"/>
              <a:t>Straining at stool</a:t>
            </a:r>
            <a:endParaRPr lang="en-US" sz="2000" dirty="0"/>
          </a:p>
          <a:p>
            <a:pPr marL="360000" indent="-396000">
              <a:spcAft>
                <a:spcPts val="600"/>
              </a:spcAft>
              <a:buClr>
                <a:schemeClr val="accent4"/>
              </a:buClr>
              <a:buFont typeface="Arial"/>
              <a:buChar char="•"/>
            </a:pPr>
            <a:r>
              <a:rPr lang="en-AU" sz="2000" dirty="0"/>
              <a:t>Inability to pass a motion</a:t>
            </a:r>
          </a:p>
          <a:p>
            <a:pPr marL="360000" indent="-396000">
              <a:spcAft>
                <a:spcPts val="600"/>
              </a:spcAft>
              <a:buClr>
                <a:schemeClr val="accent4"/>
              </a:buClr>
              <a:buFont typeface="Arial"/>
              <a:buChar char="•"/>
            </a:pPr>
            <a:r>
              <a:rPr lang="en-AU" sz="2000" dirty="0"/>
              <a:t>Palpable abdominal mass</a:t>
            </a:r>
            <a:endParaRPr lang="en-US" sz="2000" dirty="0"/>
          </a:p>
          <a:p>
            <a:pPr marL="360000" indent="-396000">
              <a:spcAft>
                <a:spcPts val="600"/>
              </a:spcAft>
              <a:buClr>
                <a:schemeClr val="accent4"/>
              </a:buClr>
              <a:buFont typeface="Arial"/>
              <a:buChar char="•"/>
            </a:pPr>
            <a:r>
              <a:rPr lang="en-AU" sz="2000" dirty="0"/>
              <a:t>Reported feeling of pressure in      rectum</a:t>
            </a:r>
          </a:p>
          <a:p>
            <a:pPr marL="360000" indent="-396000">
              <a:spcAft>
                <a:spcPts val="600"/>
              </a:spcAft>
              <a:buClr>
                <a:schemeClr val="accent4"/>
              </a:buClr>
              <a:buFont typeface="Arial"/>
              <a:buChar char="•"/>
            </a:pPr>
            <a:r>
              <a:rPr lang="en-AU" sz="2000" dirty="0"/>
              <a:t>Abdominal pain</a:t>
            </a:r>
            <a:endParaRPr lang="en-US" sz="2000" dirty="0"/>
          </a:p>
          <a:p>
            <a:pPr marL="360000" indent="-396000">
              <a:spcAft>
                <a:spcPts val="600"/>
              </a:spcAft>
              <a:buClr>
                <a:schemeClr val="accent4"/>
              </a:buClr>
              <a:buFont typeface="Arial"/>
              <a:buChar char="•"/>
            </a:pPr>
            <a:r>
              <a:rPr lang="en-AU" sz="2000" dirty="0"/>
              <a:t>Reported feeling of rectal fullness</a:t>
            </a:r>
            <a:br>
              <a:rPr lang="en-AU" sz="2000" dirty="0"/>
            </a:br>
            <a:r>
              <a:rPr lang="en-AU" sz="2000" dirty="0"/>
              <a:t>or incomplete emptying following</a:t>
            </a:r>
            <a:br>
              <a:rPr lang="en-AU" sz="2000" dirty="0"/>
            </a:br>
            <a:r>
              <a:rPr lang="en-AU" sz="2000" dirty="0"/>
              <a:t>a bowel action</a:t>
            </a:r>
            <a:endParaRPr lang="en-US" sz="2000" dirty="0"/>
          </a:p>
          <a:p>
            <a:pPr marL="360000" indent="-396000">
              <a:spcAft>
                <a:spcPts val="600"/>
              </a:spcAft>
              <a:buClr>
                <a:schemeClr val="accent4"/>
              </a:buClr>
              <a:buFont typeface="Arial"/>
              <a:buChar char="•"/>
            </a:pPr>
            <a:r>
              <a:rPr lang="en-AU" sz="2000" dirty="0"/>
              <a:t>Loss of appetite</a:t>
            </a:r>
          </a:p>
          <a:p>
            <a:pPr marL="360000" indent="-396000">
              <a:spcAft>
                <a:spcPts val="600"/>
              </a:spcAft>
              <a:buClr>
                <a:schemeClr val="accent4"/>
              </a:buClr>
              <a:buFont typeface="Arial"/>
              <a:buChar char="•"/>
            </a:pPr>
            <a:r>
              <a:rPr lang="en-AU" sz="2000" dirty="0"/>
              <a:t>Back pain, headaches</a:t>
            </a:r>
            <a:endParaRPr lang="en-US" sz="2000" dirty="0"/>
          </a:p>
          <a:p>
            <a:pPr marL="360000" indent="-396000">
              <a:spcAft>
                <a:spcPts val="600"/>
              </a:spcAft>
              <a:buClr>
                <a:schemeClr val="accent4"/>
              </a:buClr>
              <a:buFont typeface="Arial"/>
              <a:buChar char="•"/>
            </a:pPr>
            <a:r>
              <a:rPr lang="en-AU" sz="2000" dirty="0"/>
              <a:t>Use of laxatives</a:t>
            </a:r>
          </a:p>
          <a:p>
            <a:pPr marL="360000" indent="-396000">
              <a:spcAft>
                <a:spcPts val="600"/>
              </a:spcAft>
              <a:buClr>
                <a:schemeClr val="accent4"/>
              </a:buClr>
              <a:buFont typeface="Arial"/>
              <a:buChar char="•"/>
            </a:pPr>
            <a:r>
              <a:rPr lang="en-AU" sz="2000" dirty="0"/>
              <a:t>Dehydration</a:t>
            </a:r>
            <a:endParaRPr lang="en-US" sz="2000" dirty="0"/>
          </a:p>
          <a:p>
            <a:pPr marL="360000" indent="-396000">
              <a:spcAft>
                <a:spcPts val="600"/>
              </a:spcAft>
              <a:buClr>
                <a:schemeClr val="accent4"/>
              </a:buClr>
              <a:buFont typeface="Arial"/>
              <a:buChar char="•"/>
            </a:pPr>
            <a:r>
              <a:rPr lang="en-AU" sz="2000" dirty="0"/>
              <a:t>Confusion, irritability</a:t>
            </a:r>
          </a:p>
          <a:p>
            <a:pPr marL="360000" indent="-396000">
              <a:spcAft>
                <a:spcPts val="600"/>
              </a:spcAft>
              <a:buClr>
                <a:schemeClr val="accent4"/>
              </a:buClr>
              <a:buFont typeface="Arial"/>
              <a:buChar char="•"/>
            </a:pPr>
            <a:r>
              <a:rPr lang="en-AU" sz="2000" dirty="0"/>
              <a:t>Bad breath</a:t>
            </a:r>
            <a:endParaRPr lang="en-US" sz="2000" dirty="0"/>
          </a:p>
          <a:p>
            <a:pPr marL="360000" indent="-396000">
              <a:spcAft>
                <a:spcPts val="600"/>
              </a:spcAft>
              <a:buClr>
                <a:schemeClr val="accent4"/>
              </a:buClr>
              <a:buFont typeface="Arial"/>
              <a:buChar char="•"/>
            </a:pPr>
            <a:r>
              <a:rPr lang="en-AU" sz="2000" dirty="0"/>
              <a:t>Alternating diarrhoea &amp; constipation</a:t>
            </a:r>
          </a:p>
          <a:p>
            <a:pPr marL="360000" indent="-396000">
              <a:spcAft>
                <a:spcPts val="600"/>
              </a:spcAft>
              <a:buClr>
                <a:schemeClr val="accent4"/>
              </a:buClr>
              <a:buFont typeface="Arial"/>
              <a:buChar char="•"/>
            </a:pPr>
            <a:r>
              <a:rPr lang="en-AU" sz="2000" dirty="0"/>
              <a:t>Faecal soiling</a:t>
            </a:r>
            <a:endParaRPr lang="en-US" sz="2000" dirty="0"/>
          </a:p>
          <a:p>
            <a:pPr marL="360000" indent="-396000">
              <a:spcAft>
                <a:spcPts val="600"/>
              </a:spcAft>
              <a:buClr>
                <a:schemeClr val="accent4"/>
              </a:buClr>
              <a:buFont typeface="Arial"/>
              <a:buChar char="•"/>
            </a:pPr>
            <a:r>
              <a:rPr lang="en-AU" sz="2000" dirty="0"/>
              <a:t>Absence or reduction in bowel sounds</a:t>
            </a:r>
          </a:p>
          <a:p>
            <a:pPr marL="360000" indent="-396000">
              <a:spcAft>
                <a:spcPts val="600"/>
              </a:spcAft>
              <a:buClr>
                <a:schemeClr val="accent4"/>
              </a:buClr>
              <a:buFont typeface="Arial"/>
              <a:buChar char="•"/>
            </a:pPr>
            <a:r>
              <a:rPr lang="en-AU" sz="2000" dirty="0"/>
              <a:t>Urinary incontinence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24" y="249785"/>
            <a:ext cx="8229600" cy="1339505"/>
          </a:xfrm>
        </p:spPr>
        <p:txBody>
          <a:bodyPr>
            <a:normAutofit/>
          </a:bodyPr>
          <a:lstStyle/>
          <a:p>
            <a:r>
              <a:rPr lang="en-US" sz="3200" dirty="0">
                <a:solidFill>
                  <a:schemeClr val="accent6">
                    <a:lumMod val="75000"/>
                  </a:schemeClr>
                </a:solidFill>
              </a:rPr>
              <a:t>Bowel Assessment</a:t>
            </a:r>
          </a:p>
        </p:txBody>
      </p:sp>
      <p:sp>
        <p:nvSpPr>
          <p:cNvPr id="19" name="Content Placeholder 64"/>
          <p:cNvSpPr txBox="1">
            <a:spLocks/>
          </p:cNvSpPr>
          <p:nvPr/>
        </p:nvSpPr>
        <p:spPr>
          <a:xfrm>
            <a:off x="0" y="1311007"/>
            <a:ext cx="4309889" cy="4572317"/>
          </a:xfrm>
          <a:prstGeom prst="rect">
            <a:avLst/>
          </a:prstGeom>
        </p:spPr>
        <p:txBody>
          <a:bodyPr vert="horz" lIns="91440" tIns="45720" rIns="91440" bIns="45720" rtlCol="0">
            <a:noAutofit/>
          </a:bodyPr>
          <a:lstStyle/>
          <a:p>
            <a:pPr marL="360000" indent="-396000">
              <a:spcAft>
                <a:spcPts val="900"/>
              </a:spcAft>
              <a:buFont typeface="+mj-lt"/>
              <a:buAutoNum type="arabicPeriod"/>
            </a:pPr>
            <a:r>
              <a:rPr lang="en-AU" sz="2400" dirty="0"/>
              <a:t>Full bowel history</a:t>
            </a:r>
            <a:endParaRPr lang="en-US" sz="2400" dirty="0"/>
          </a:p>
          <a:p>
            <a:pPr marL="612000" indent="-252000">
              <a:spcAft>
                <a:spcPts val="600"/>
              </a:spcAft>
              <a:buClr>
                <a:schemeClr val="accent4"/>
              </a:buClr>
              <a:buSzPct val="90000"/>
              <a:buFont typeface="Courier New"/>
              <a:buChar char="o"/>
            </a:pPr>
            <a:r>
              <a:rPr lang="en-AU" dirty="0"/>
              <a:t>Resident’s perception of problem</a:t>
            </a:r>
          </a:p>
          <a:p>
            <a:pPr marL="612000" indent="-252000">
              <a:spcAft>
                <a:spcPts val="600"/>
              </a:spcAft>
              <a:buClr>
                <a:schemeClr val="accent4"/>
              </a:buClr>
              <a:buSzPct val="90000"/>
              <a:buFont typeface="Courier New"/>
              <a:buChar char="o"/>
            </a:pPr>
            <a:r>
              <a:rPr lang="en-AU" dirty="0"/>
              <a:t>Diet (enough / too much fibre?)</a:t>
            </a:r>
            <a:endParaRPr lang="en-US" dirty="0"/>
          </a:p>
          <a:p>
            <a:pPr marL="612000" indent="-252000">
              <a:spcAft>
                <a:spcPts val="600"/>
              </a:spcAft>
              <a:buClr>
                <a:schemeClr val="accent4"/>
              </a:buClr>
              <a:buSzPct val="90000"/>
              <a:buFont typeface="Courier New"/>
              <a:buChar char="o"/>
            </a:pPr>
            <a:r>
              <a:rPr lang="en-AU" dirty="0"/>
              <a:t>Oral /dental state (able to chew food?)</a:t>
            </a:r>
          </a:p>
          <a:p>
            <a:pPr marL="612000" indent="-252000">
              <a:spcAft>
                <a:spcPts val="600"/>
              </a:spcAft>
              <a:buClr>
                <a:schemeClr val="accent4"/>
              </a:buClr>
              <a:buSzPct val="90000"/>
              <a:buFont typeface="Courier New"/>
              <a:buChar char="o"/>
            </a:pPr>
            <a:r>
              <a:rPr lang="en-AU" dirty="0"/>
              <a:t>Fluid balance (types &amp; amount)</a:t>
            </a:r>
            <a:endParaRPr lang="en-US" dirty="0"/>
          </a:p>
          <a:p>
            <a:pPr marL="612000" indent="-252000">
              <a:spcAft>
                <a:spcPts val="600"/>
              </a:spcAft>
              <a:buClr>
                <a:schemeClr val="accent4"/>
              </a:buClr>
              <a:buSzPct val="90000"/>
              <a:buFont typeface="Courier New"/>
              <a:buChar char="o"/>
            </a:pPr>
            <a:r>
              <a:rPr lang="en-AU" dirty="0"/>
              <a:t>Environment (accessibility, privacy)</a:t>
            </a:r>
          </a:p>
          <a:p>
            <a:pPr marL="612000" indent="-252000">
              <a:spcAft>
                <a:spcPts val="600"/>
              </a:spcAft>
              <a:buClr>
                <a:schemeClr val="accent4"/>
              </a:buClr>
              <a:buSzPct val="90000"/>
              <a:buFont typeface="Courier New"/>
              <a:buChar char="o"/>
            </a:pPr>
            <a:r>
              <a:rPr lang="en-AU" dirty="0"/>
              <a:t>Mobility / dexterity</a:t>
            </a:r>
            <a:endParaRPr lang="en-US" dirty="0"/>
          </a:p>
          <a:p>
            <a:pPr marL="612000" indent="-252000">
              <a:spcAft>
                <a:spcPts val="600"/>
              </a:spcAft>
              <a:buClr>
                <a:schemeClr val="accent4"/>
              </a:buClr>
              <a:buSzPct val="90000"/>
              <a:buFont typeface="Courier New"/>
              <a:buChar char="o"/>
            </a:pPr>
            <a:r>
              <a:rPr lang="en-AU" dirty="0"/>
              <a:t>Mental status (can they identify where toilet is)</a:t>
            </a:r>
          </a:p>
          <a:p>
            <a:pPr marL="612000" indent="-252000">
              <a:spcAft>
                <a:spcPts val="600"/>
              </a:spcAft>
              <a:buClr>
                <a:schemeClr val="accent4"/>
              </a:buClr>
              <a:buSzPct val="90000"/>
              <a:buFont typeface="Courier New"/>
              <a:buChar char="o"/>
            </a:pPr>
            <a:r>
              <a:rPr lang="en-AU" dirty="0"/>
              <a:t>Medical / surgical history</a:t>
            </a:r>
            <a:endParaRPr lang="en-US" dirty="0"/>
          </a:p>
          <a:p>
            <a:pPr marL="612000" indent="-252000">
              <a:spcAft>
                <a:spcPts val="600"/>
              </a:spcAft>
              <a:buClr>
                <a:schemeClr val="accent4"/>
              </a:buClr>
              <a:buSzPct val="90000"/>
              <a:buFont typeface="Courier New"/>
              <a:buChar char="o"/>
            </a:pPr>
            <a:r>
              <a:rPr lang="en-AU" dirty="0"/>
              <a:t>Medications (possible side effects)</a:t>
            </a:r>
          </a:p>
          <a:p>
            <a:pPr marL="612000" indent="-252000">
              <a:spcAft>
                <a:spcPts val="600"/>
              </a:spcAft>
              <a:buClr>
                <a:schemeClr val="accent4"/>
              </a:buClr>
              <a:buSzPct val="90000"/>
              <a:buFont typeface="Courier New"/>
              <a:buChar char="o"/>
            </a:pPr>
            <a:r>
              <a:rPr lang="en-AU" dirty="0"/>
              <a:t>Pain? (before, during or after bowel action)</a:t>
            </a:r>
            <a:endParaRPr lang="en-US" dirty="0"/>
          </a:p>
        </p:txBody>
      </p:sp>
      <p:sp>
        <p:nvSpPr>
          <p:cNvPr id="5" name="Content Placeholder 64"/>
          <p:cNvSpPr txBox="1">
            <a:spLocks/>
          </p:cNvSpPr>
          <p:nvPr/>
        </p:nvSpPr>
        <p:spPr>
          <a:xfrm>
            <a:off x="5372075" y="1311007"/>
            <a:ext cx="3329415" cy="4467168"/>
          </a:xfrm>
          <a:prstGeom prst="rect">
            <a:avLst/>
          </a:prstGeom>
        </p:spPr>
        <p:txBody>
          <a:bodyPr vert="horz" lIns="91440" tIns="45720" rIns="91440" bIns="45720" rtlCol="0">
            <a:noAutofit/>
          </a:bodyPr>
          <a:lstStyle/>
          <a:p>
            <a:pPr marL="360000" indent="-396000">
              <a:spcAft>
                <a:spcPts val="900"/>
              </a:spcAft>
              <a:buFont typeface="+mj-lt"/>
              <a:buAutoNum type="arabicPeriod" startAt="2"/>
            </a:pPr>
            <a:r>
              <a:rPr lang="en-AU" sz="2400" dirty="0"/>
              <a:t>Bowel diary</a:t>
            </a:r>
            <a:endParaRPr lang="en-US" sz="2400" dirty="0"/>
          </a:p>
          <a:p>
            <a:pPr marL="612000" indent="-252000">
              <a:buClr>
                <a:schemeClr val="accent4"/>
              </a:buClr>
              <a:buSzPct val="90000"/>
              <a:buFont typeface="Courier New"/>
              <a:buChar char="o"/>
            </a:pPr>
            <a:r>
              <a:rPr lang="en-AU" dirty="0"/>
              <a:t>Accurately identifies current bowel patterns</a:t>
            </a:r>
            <a:r>
              <a:rPr lang="en-US" dirty="0"/>
              <a:t> </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889" y="114154"/>
            <a:ext cx="8229600" cy="1339505"/>
          </a:xfrm>
        </p:spPr>
        <p:txBody>
          <a:bodyPr>
            <a:normAutofit/>
          </a:bodyPr>
          <a:lstStyle/>
          <a:p>
            <a:r>
              <a:rPr lang="en-US" sz="3200" dirty="0">
                <a:solidFill>
                  <a:schemeClr val="accent6">
                    <a:lumMod val="75000"/>
                  </a:schemeClr>
                </a:solidFill>
              </a:rPr>
              <a:t>Bowel Assessment</a:t>
            </a:r>
          </a:p>
        </p:txBody>
      </p:sp>
      <p:sp>
        <p:nvSpPr>
          <p:cNvPr id="6" name="Content Placeholder 64"/>
          <p:cNvSpPr txBox="1">
            <a:spLocks/>
          </p:cNvSpPr>
          <p:nvPr/>
        </p:nvSpPr>
        <p:spPr>
          <a:xfrm>
            <a:off x="471889" y="1506346"/>
            <a:ext cx="4309889" cy="2277513"/>
          </a:xfrm>
          <a:prstGeom prst="rect">
            <a:avLst/>
          </a:prstGeom>
        </p:spPr>
        <p:txBody>
          <a:bodyPr vert="horz" lIns="91440" tIns="45720" rIns="91440" bIns="45720" rtlCol="0">
            <a:noAutofit/>
          </a:bodyPr>
          <a:lstStyle/>
          <a:p>
            <a:pPr marL="360000" indent="-396000">
              <a:spcAft>
                <a:spcPts val="900"/>
              </a:spcAft>
              <a:buFont typeface="+mj-lt"/>
              <a:buAutoNum type="arabicPeriod" startAt="3"/>
            </a:pPr>
            <a:r>
              <a:rPr lang="en-US" sz="2400" dirty="0"/>
              <a:t>Physical assessment</a:t>
            </a:r>
          </a:p>
          <a:p>
            <a:pPr marL="612000" indent="-252000">
              <a:spcAft>
                <a:spcPts val="600"/>
              </a:spcAft>
              <a:buClr>
                <a:schemeClr val="accent4"/>
              </a:buClr>
              <a:buSzPct val="90000"/>
              <a:buFont typeface="Courier New"/>
              <a:buChar char="o"/>
            </a:pPr>
            <a:r>
              <a:rPr lang="en-AU" sz="2000" dirty="0"/>
              <a:t>Bowel sounds</a:t>
            </a:r>
          </a:p>
          <a:p>
            <a:pPr marL="612000" indent="-252000">
              <a:spcAft>
                <a:spcPts val="600"/>
              </a:spcAft>
              <a:buClr>
                <a:schemeClr val="accent4"/>
              </a:buClr>
              <a:buSzPct val="90000"/>
              <a:buFont typeface="Courier New"/>
              <a:buChar char="o"/>
            </a:pPr>
            <a:r>
              <a:rPr lang="en-AU" sz="2000" dirty="0"/>
              <a:t>Abdominal palpation</a:t>
            </a:r>
            <a:endParaRPr lang="en-US" sz="2000" dirty="0"/>
          </a:p>
          <a:p>
            <a:pPr marL="612000" indent="-252000">
              <a:spcAft>
                <a:spcPts val="600"/>
              </a:spcAft>
              <a:buClr>
                <a:schemeClr val="accent4"/>
              </a:buClr>
              <a:buSzPct val="90000"/>
              <a:buFont typeface="Courier New"/>
              <a:buChar char="o"/>
            </a:pPr>
            <a:r>
              <a:rPr lang="en-AU" sz="2000" dirty="0"/>
              <a:t>Rectal examination for faecal loading</a:t>
            </a:r>
          </a:p>
          <a:p>
            <a:pPr marL="612000" indent="-252000">
              <a:spcAft>
                <a:spcPts val="600"/>
              </a:spcAft>
              <a:buClr>
                <a:schemeClr val="accent4"/>
              </a:buClr>
              <a:buSzPct val="90000"/>
              <a:buFont typeface="Courier New"/>
              <a:buChar char="o"/>
            </a:pPr>
            <a:r>
              <a:rPr lang="en-AU" sz="2000" dirty="0"/>
              <a:t>Pelvic floor weakness</a:t>
            </a:r>
            <a:endParaRPr lang="en-US" sz="2000" dirty="0"/>
          </a:p>
          <a:p>
            <a:pPr marL="612000" indent="-252000">
              <a:spcBef>
                <a:spcPts val="70"/>
              </a:spcBef>
              <a:buClr>
                <a:schemeClr val="accent4"/>
              </a:buClr>
              <a:buSzPct val="90000"/>
              <a:buFont typeface="Courier New"/>
              <a:buChar char="o"/>
            </a:pPr>
            <a:r>
              <a:rPr lang="en-AU" sz="2000" dirty="0"/>
              <a:t>Abdominal x-ray</a:t>
            </a:r>
            <a:r>
              <a:rPr lang="en-US" sz="2000" dirty="0"/>
              <a:t> </a:t>
            </a:r>
          </a:p>
        </p:txBody>
      </p:sp>
      <p:sp>
        <p:nvSpPr>
          <p:cNvPr id="8" name="Content Placeholder 64"/>
          <p:cNvSpPr txBox="1">
            <a:spLocks/>
          </p:cNvSpPr>
          <p:nvPr/>
        </p:nvSpPr>
        <p:spPr>
          <a:xfrm>
            <a:off x="471889" y="4433234"/>
            <a:ext cx="6628524" cy="1191444"/>
          </a:xfrm>
          <a:prstGeom prst="rect">
            <a:avLst/>
          </a:prstGeom>
        </p:spPr>
        <p:txBody>
          <a:bodyPr vert="horz" lIns="91440" tIns="45720" rIns="91440" bIns="45720" rtlCol="0">
            <a:noAutofit/>
          </a:bodyPr>
          <a:lstStyle/>
          <a:p>
            <a:pPr marL="360000" indent="-396000">
              <a:spcAft>
                <a:spcPts val="900"/>
              </a:spcAft>
              <a:buFont typeface="+mj-lt"/>
              <a:buAutoNum type="arabicPeriod" startAt="4"/>
            </a:pPr>
            <a:r>
              <a:rPr lang="en-US" sz="2400" dirty="0"/>
              <a:t>Nursing diagnosis</a:t>
            </a:r>
          </a:p>
          <a:p>
            <a:pPr marL="612000" indent="-252000">
              <a:spcAft>
                <a:spcPts val="900"/>
              </a:spcAft>
              <a:buClr>
                <a:schemeClr val="accent4"/>
              </a:buClr>
              <a:buSzPct val="90000"/>
              <a:buFont typeface="Courier New"/>
              <a:buChar char="o"/>
            </a:pPr>
            <a:r>
              <a:rPr lang="en-US" sz="2000" dirty="0"/>
              <a:t>Determined by RN according to assessment outcomes</a:t>
            </a:r>
            <a:endParaRPr lang="en-US" sz="2000" dirty="0">
              <a:solidFill>
                <a:srgbClr val="4E005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1478</Words>
  <Application>Microsoft Office PowerPoint</Application>
  <PresentationFormat>Widescreen</PresentationFormat>
  <Paragraphs>154</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Courier New</vt:lpstr>
      <vt:lpstr>1_Office Theme</vt:lpstr>
      <vt:lpstr>Module 4 Managing Faecal Incontinence</vt:lpstr>
      <vt:lpstr>Module Profile</vt:lpstr>
      <vt:lpstr>What is Faecal Incontinence?</vt:lpstr>
      <vt:lpstr>Faecal Incontinence Causes</vt:lpstr>
      <vt:lpstr>Constipation &amp; Contributors</vt:lpstr>
      <vt:lpstr>Constipation &amp; Contributors</vt:lpstr>
      <vt:lpstr>Indicators to Confirm Constipation</vt:lpstr>
      <vt:lpstr>Bowel Assessment</vt:lpstr>
      <vt:lpstr>Bowel Assessment</vt:lpstr>
      <vt:lpstr>Basics to Promote Bowel Motions &amp; Help Prevent &amp; Manage Faecal Incontinence</vt:lpstr>
      <vt:lpstr>Basics to Promote Bowel Motions &amp; Help Prevent &amp; Manage Faecal Incontinence</vt:lpstr>
      <vt:lpstr>Basics to Promote Bowel Motions &amp; Help Prevent &amp; Manage Faecal Incontinence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CFA CONFERENCE</dc:title>
  <dc:creator>Ahmed, Mehnaaz</dc:creator>
  <cp:lastModifiedBy>Jesse</cp:lastModifiedBy>
  <cp:revision>32</cp:revision>
  <dcterms:created xsi:type="dcterms:W3CDTF">2020-10-07T10:30:54Z</dcterms:created>
  <dcterms:modified xsi:type="dcterms:W3CDTF">2020-10-23T03:43:36Z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8bc842-2070-4ed0-9e20-472452689642_Enabled">
    <vt:lpwstr>True</vt:lpwstr>
  </property>
  <property fmtid="{D5CDD505-2E9C-101B-9397-08002B2CF9AE}" pid="3" name="MSIP_Label_918bc842-2070-4ed0-9e20-472452689642_SiteId">
    <vt:lpwstr>fee2180b-69b6-4afe-9f14-ccd70bd4c737</vt:lpwstr>
  </property>
  <property fmtid="{D5CDD505-2E9C-101B-9397-08002B2CF9AE}" pid="4" name="MSIP_Label_918bc842-2070-4ed0-9e20-472452689642_Owner">
    <vt:lpwstr>mehnaaz.ahmed@kcc.com</vt:lpwstr>
  </property>
  <property fmtid="{D5CDD505-2E9C-101B-9397-08002B2CF9AE}" pid="5" name="MSIP_Label_918bc842-2070-4ed0-9e20-472452689642_SetDate">
    <vt:lpwstr>2020-10-07T12:42:03.2266676Z</vt:lpwstr>
  </property>
  <property fmtid="{D5CDD505-2E9C-101B-9397-08002B2CF9AE}" pid="6" name="MSIP_Label_918bc842-2070-4ed0-9e20-472452689642_Name">
    <vt:lpwstr>K-C Confidential</vt:lpwstr>
  </property>
  <property fmtid="{D5CDD505-2E9C-101B-9397-08002B2CF9AE}" pid="7" name="MSIP_Label_918bc842-2070-4ed0-9e20-472452689642_Application">
    <vt:lpwstr>Microsoft Azure Information Protection</vt:lpwstr>
  </property>
  <property fmtid="{D5CDD505-2E9C-101B-9397-08002B2CF9AE}" pid="8" name="MSIP_Label_918bc842-2070-4ed0-9e20-472452689642_ActionId">
    <vt:lpwstr>dcf14baf-b9ab-4565-b6c6-ed9cc0a7acd3</vt:lpwstr>
  </property>
  <property fmtid="{D5CDD505-2E9C-101B-9397-08002B2CF9AE}" pid="9" name="MSIP_Label_918bc842-2070-4ed0-9e20-472452689642_Extended_MSFT_Method">
    <vt:lpwstr>Manual</vt:lpwstr>
  </property>
  <property fmtid="{D5CDD505-2E9C-101B-9397-08002B2CF9AE}" pid="10" name="MSIP_Label_aa870e45-89d0-4bce-999c-ea35897869a9_Enabled">
    <vt:lpwstr>True</vt:lpwstr>
  </property>
  <property fmtid="{D5CDD505-2E9C-101B-9397-08002B2CF9AE}" pid="11" name="MSIP_Label_aa870e45-89d0-4bce-999c-ea35897869a9_SiteId">
    <vt:lpwstr>fee2180b-69b6-4afe-9f14-ccd70bd4c737</vt:lpwstr>
  </property>
  <property fmtid="{D5CDD505-2E9C-101B-9397-08002B2CF9AE}" pid="12" name="MSIP_Label_aa870e45-89d0-4bce-999c-ea35897869a9_Owner">
    <vt:lpwstr>mehnaaz.ahmed@kcc.com</vt:lpwstr>
  </property>
  <property fmtid="{D5CDD505-2E9C-101B-9397-08002B2CF9AE}" pid="13" name="MSIP_Label_aa870e45-89d0-4bce-999c-ea35897869a9_SetDate">
    <vt:lpwstr>2020-10-07T12:42:03.2266676Z</vt:lpwstr>
  </property>
  <property fmtid="{D5CDD505-2E9C-101B-9397-08002B2CF9AE}" pid="14" name="MSIP_Label_aa870e45-89d0-4bce-999c-ea35897869a9_Name">
    <vt:lpwstr>Without Content Marking</vt:lpwstr>
  </property>
  <property fmtid="{D5CDD505-2E9C-101B-9397-08002B2CF9AE}" pid="15" name="MSIP_Label_aa870e45-89d0-4bce-999c-ea35897869a9_Application">
    <vt:lpwstr>Microsoft Azure Information Protection</vt:lpwstr>
  </property>
  <property fmtid="{D5CDD505-2E9C-101B-9397-08002B2CF9AE}" pid="16" name="MSIP_Label_aa870e45-89d0-4bce-999c-ea35897869a9_ActionId">
    <vt:lpwstr>dcf14baf-b9ab-4565-b6c6-ed9cc0a7acd3</vt:lpwstr>
  </property>
  <property fmtid="{D5CDD505-2E9C-101B-9397-08002B2CF9AE}" pid="17" name="MSIP_Label_aa870e45-89d0-4bce-999c-ea35897869a9_Parent">
    <vt:lpwstr>918bc842-2070-4ed0-9e20-472452689642</vt:lpwstr>
  </property>
  <property fmtid="{D5CDD505-2E9C-101B-9397-08002B2CF9AE}" pid="18" name="MSIP_Label_aa870e45-89d0-4bce-999c-ea35897869a9_Extended_MSFT_Method">
    <vt:lpwstr>Manual</vt:lpwstr>
  </property>
  <property fmtid="{D5CDD505-2E9C-101B-9397-08002B2CF9AE}" pid="19" name="KCAutoClass">
    <vt:lpwstr>K-C Confidential Without Content Marking</vt:lpwstr>
  </property>
</Properties>
</file>