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lsvk9gpAganaZ1+wPT0UQ==" hashData="PZJsqPJ4+q92lFvsrHNhBD8XGgGcA5SBECGK67CTQbqBKes8LQs3nQ85bMraQKIHgpqLMA8b/2jUEUpuoYRW9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0926C-1E85-47FF-ACFD-28FE26583CAE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03198-311C-4740-B6CB-8F538570C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75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help an incontinent resident, you need to understand normal bladder function and the ways it may become disordered.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This will help you assess the causes of a person's incontinence and set appropriate and realistic goals during care planning.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Incontinence can have devastating effects on both the person suffering from it and their carers, family &amp; significant others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urinary system consists of kidneys, </a:t>
            </a:r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ureters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bladder and urethra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amount of urine is affected by the type &amp; amount of fluid consumed. Normal urine is light yellow with very little odour. Around 1–1.5 litres is produced a day.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bladder is a hollow muscular organ or sac. As is contracts, urine is pushed out by the </a:t>
            </a:r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Detrusor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muscle</a:t>
            </a: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There is voluntary control over the bladder contraction but no voluntary control over the </a:t>
            </a:r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Detrusor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muscle contraction</a:t>
            </a: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male urethra is 20cm long &amp; the female 3–5cm 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Pelvic floor muscles exercises strengthen the muscles around the bladder &amp; bladder opening.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They’re recommended for men &amp; women who experience any degree of urinary leakage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gain maximum benefit, it’s important the exercises are performed correctly</a:t>
            </a:r>
            <a:r>
              <a:rPr lang="en-US" dirty="0"/>
              <a:t> 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find their pelvic floor muscles, people should tighten their rectum as if trying to control passing gas, pinching off a stool or stopping the flow of urine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 not tense leg, buttock or abdominal muscles &amp; do not hold breath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When men tighten pelvic floor muscles, the penis will move up &amp; down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Encourage people to seek advice from their doctor, nurse or therapist if they’re not sure they’re using the proper muscles</a:t>
            </a:r>
            <a:r>
              <a:rPr lang="en-US" dirty="0"/>
              <a:t> 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Incontinence is a debilitating disorder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Effects can be physical, psychological, social &amp; economical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can sometimes be cured or significantly improved and / or managed better with appropriate aids</a:t>
            </a:r>
            <a:r>
              <a:rPr lang="en-US" dirty="0"/>
              <a:t> 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Stress incontinence occurs mainly in women but occasionally in men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With urge incontinence, some medications, foods &amp; fluids (especially caffeine &amp; alcohol) can irritate the bladder &amp; cause ‘urgency’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With overflow incontinence, possible causes include outlet obstruction such as enlarged prostrate or urethral stricture. It may also occur due to damage to nerves controlling the bladder or urethral sphincter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Expanding on the causes of Functional incontinence, these could be things like poor mobility, poor dexterity, loss of memory or poor building design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372ACBD-8321-F347-A0B6-D61F08800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119C3-11A6-4248-A9F3-CDCCA1CB8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2F9BB-5495-1F47-81C6-B5A2DC17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C6261-72EF-BD48-A441-A122FB96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7199-C31C-F443-B271-35B76F93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59F0-B370-B44F-A02A-5B0977E4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7B7D-7788-FB41-AA83-26C9C980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1C75B-8B3D-F64D-BFC7-0523BF955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1C2D-9B74-3048-A41F-E341ED5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DFED-D5C8-2E4C-B72E-26907F73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E2B9A-00DD-294C-A9DB-548E0649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5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08678-B146-B046-B4A2-C1F11A492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9D856-4F84-E846-9B75-1CA2636BC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B8A33-2CC8-2B4F-AE79-696CB86E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7F502-4592-5740-A069-17B8FC51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E2455-238E-3C4F-A853-32B13BE5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9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B4C4E-9B75-3848-98A7-CA48E5E50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5" y="0"/>
            <a:ext cx="121818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6FD25A-9623-A14D-AA86-24CD28C4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" y="384313"/>
            <a:ext cx="5847266" cy="7602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9E967-4D70-6740-AAEF-FEDB3FC8D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5760F-3E00-A84A-A9D1-E40A4E5E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A6C37-760D-A347-B760-E58D3DF2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C6B80-6417-D648-8467-571C5FF1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3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ABD4-244B-534B-9726-707BB9AB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B5C03-D794-B540-85B4-2AF0C2EB7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BDE5B-5725-304D-BE59-3E17CBFF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53A8-8F51-014B-9F00-F14FC89B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F8C78-9F61-C941-A36C-FFDB2E20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8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4B99-3B92-0C4F-84F1-C81A1ADD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A239-4A5A-7443-9B19-FC1CC50C9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1C326-E1AF-B542-A352-5D219EF82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E8ADF-C62B-2940-A7DF-A9B8286D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11046-9652-2E4E-A6C1-18C95650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06C70-F38D-8D45-9B1C-A76FE82C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8E01-88B4-3A4B-8917-97F8E418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9EB11-6AD4-C145-BEF0-6426FF7A7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CE005-62BB-304A-8321-CF3239C66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CCB50-ED7E-6E49-A10D-C07F1D195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3AD1E-823E-314A-B347-1AFC4F301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199AD-DC4C-1E42-B6E7-0001BDD3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AD87E-FC10-C548-8949-7BEFB3DD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573E0-B9CD-8344-B432-F3E59BC6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5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947A-7ED8-3041-AF64-CBD262C3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B1D91-C701-0547-9CBF-DDED1336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B2F53-3F5E-8E49-958B-224FD383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956D2-D122-0D42-A910-490F981A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1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F7D83-D53A-6C44-BD17-B15597BA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63BEA-E871-864D-9D35-2C2E45A9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5A117-B814-8340-B48A-D1AB67F0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F6D6-4CB4-1F40-ABE8-28D1A4F0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AA26F-5958-6041-B347-3D7570FE4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1D791-0E96-9844-BD7A-B8FB8B6DA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FF725-E07B-504B-AF53-C37723CD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38BCC-8079-F34E-8947-0C16F97F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A8C1C-ED98-F948-BA2E-90A877E6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9D1B-F50B-274F-902E-B652A12C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2DD29-72BC-A84E-B365-EF6D6DA6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1E4D0-6FEB-CF4E-B05B-F82CEE14A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07F5-A2FD-DF42-A4AD-7034C977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05333-0DFE-394B-812C-7706E36A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69C35-08B4-6249-B911-FAAC64BA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DC4C49-993A-0A4C-8C98-C481F3BC48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95" y="0"/>
            <a:ext cx="1218180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14D07-5631-6F47-9957-16F318FB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" y="357809"/>
            <a:ext cx="7517040" cy="980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CEC24-8898-2D49-ACF3-D1AF25BA8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7C68D-A75D-1A48-BFC1-913048E6A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0FFB-F448-C340-96B2-88B851DB4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B72E-E4C1-3C4B-9A7D-7C6E73C75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2209800" y="1531345"/>
            <a:ext cx="7772400" cy="282031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Module 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 to Urinary Incontinence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Types of Incontinence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2041005"/>
            <a:ext cx="6199990" cy="21529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200" b="1" dirty="0">
                <a:solidFill>
                  <a:srgbClr val="00B050"/>
                </a:solidFill>
              </a:rPr>
              <a:t>3. Overflow incontinence</a:t>
            </a:r>
            <a:endParaRPr lang="en-US" sz="2200" b="1" dirty="0">
              <a:solidFill>
                <a:srgbClr val="00B050"/>
              </a:solidFill>
            </a:endParaRPr>
          </a:p>
          <a:p>
            <a:pPr marL="288000" indent="-324000">
              <a:spcBef>
                <a:spcPts val="400"/>
              </a:spcBef>
              <a:spcAft>
                <a:spcPts val="1000"/>
              </a:spcAft>
            </a:pPr>
            <a:r>
              <a:rPr lang="en-AU" sz="2000" dirty="0"/>
              <a:t>Where the bladder does not</a:t>
            </a:r>
            <a:br>
              <a:rPr lang="en-AU" sz="2000" dirty="0"/>
            </a:br>
            <a:r>
              <a:rPr lang="en-AU" sz="2000" dirty="0"/>
              <a:t>empty properly</a:t>
            </a:r>
            <a:endParaRPr lang="en-US" sz="2000" dirty="0"/>
          </a:p>
          <a:p>
            <a:pPr marL="0" indent="0">
              <a:buNone/>
            </a:pPr>
            <a:r>
              <a:rPr lang="en-AU" sz="2000" dirty="0">
                <a:solidFill>
                  <a:srgbClr val="4E005F"/>
                </a:solidFill>
              </a:rPr>
              <a:t>CAUSES: </a:t>
            </a:r>
            <a:r>
              <a:rPr lang="en-AU" sz="2000" dirty="0"/>
              <a:t>Outlet obstruction, Nerve damage, Underactive bladder muscle, Some medications, Constipation, Dementia, Intellectual impairment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Types of Incontinence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582060" y="1809651"/>
            <a:ext cx="6248398" cy="18733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200" b="1" dirty="0">
                <a:solidFill>
                  <a:srgbClr val="00B050"/>
                </a:solidFill>
              </a:rPr>
              <a:t>4. Functional incontinence</a:t>
            </a:r>
            <a:endParaRPr lang="en-US" sz="2200" b="1" dirty="0">
              <a:solidFill>
                <a:srgbClr val="00B050"/>
              </a:solidFill>
            </a:endParaRPr>
          </a:p>
          <a:p>
            <a:pPr marL="288000" indent="-324000">
              <a:spcBef>
                <a:spcPts val="400"/>
              </a:spcBef>
              <a:spcAft>
                <a:spcPts val="1000"/>
              </a:spcAft>
            </a:pPr>
            <a:r>
              <a:rPr lang="en-AU" sz="2000" dirty="0"/>
              <a:t>Where the person’s ability to reach or use the toilet is compromised</a:t>
            </a: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r>
              <a:rPr lang="en-AU" sz="2000" dirty="0">
                <a:solidFill>
                  <a:srgbClr val="4E005F"/>
                </a:solidFill>
              </a:rPr>
              <a:t>CAUSES: </a:t>
            </a:r>
            <a:r>
              <a:rPr lang="en-AU" sz="2000" dirty="0"/>
              <a:t>A physical, mental, intellectual or environmental problem</a:t>
            </a:r>
            <a:r>
              <a:rPr lang="en-US" sz="2000" dirty="0"/>
              <a:t> 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582060" y="4066862"/>
            <a:ext cx="6171280" cy="18733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200" b="1" dirty="0">
                <a:solidFill>
                  <a:srgbClr val="00B050"/>
                </a:solidFill>
              </a:rPr>
              <a:t>5. Reflex incontinence</a:t>
            </a:r>
            <a:endParaRPr lang="en-US" sz="2200" b="1" dirty="0">
              <a:solidFill>
                <a:srgbClr val="00B050"/>
              </a:solidFill>
            </a:endParaRPr>
          </a:p>
          <a:p>
            <a:pPr marL="288000" indent="-324000">
              <a:spcBef>
                <a:spcPts val="400"/>
              </a:spcBef>
              <a:spcAft>
                <a:spcPts val="1000"/>
              </a:spcAft>
            </a:pPr>
            <a:r>
              <a:rPr lang="en-AU" sz="2000" dirty="0"/>
              <a:t>Loss of urine control due to damage to</a:t>
            </a:r>
            <a:br>
              <a:rPr lang="en-AU" sz="2000" dirty="0"/>
            </a:br>
            <a:r>
              <a:rPr lang="en-AU" sz="2000" dirty="0"/>
              <a:t>the nerves which control bladder </a:t>
            </a:r>
            <a:r>
              <a:rPr lang="en-AU" sz="2000" dirty="0" err="1"/>
              <a:t>functio</a:t>
            </a:r>
            <a:r>
              <a:rPr lang="en-US" sz="2000" dirty="0" err="1"/>
              <a:t>n</a:t>
            </a: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r>
              <a:rPr lang="en-AU" sz="2000" dirty="0">
                <a:solidFill>
                  <a:srgbClr val="4E005F"/>
                </a:solidFill>
              </a:rPr>
              <a:t>CAUSES: </a:t>
            </a:r>
            <a:r>
              <a:rPr lang="en-AU" sz="2000" dirty="0"/>
              <a:t>Spinal injuries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Attitudes &amp; Impacts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67778" y="1810642"/>
            <a:ext cx="5034709" cy="4053465"/>
          </a:xfrm>
        </p:spPr>
        <p:txBody>
          <a:bodyPr>
            <a:noAutofit/>
          </a:bodyPr>
          <a:lstStyle/>
          <a:p>
            <a:pPr marL="360000" indent="-396000">
              <a:spcBef>
                <a:spcPts val="400"/>
              </a:spcBef>
              <a:spcAft>
                <a:spcPts val="1200"/>
              </a:spcAft>
            </a:pPr>
            <a:r>
              <a:rPr lang="en-AU" sz="2000" dirty="0"/>
              <a:t>Social embarrassment</a:t>
            </a:r>
            <a:endParaRPr lang="en-US" sz="2000" dirty="0"/>
          </a:p>
          <a:p>
            <a:pPr marL="360000" indent="-396000">
              <a:spcBef>
                <a:spcPts val="400"/>
              </a:spcBef>
              <a:spcAft>
                <a:spcPts val="1200"/>
              </a:spcAft>
            </a:pPr>
            <a:r>
              <a:rPr lang="en-AU" sz="2000" dirty="0"/>
              <a:t>Isolation (social &amp; physical)</a:t>
            </a:r>
            <a:endParaRPr lang="en-US" sz="2000" dirty="0"/>
          </a:p>
          <a:p>
            <a:pPr marL="360000" indent="-396000">
              <a:spcBef>
                <a:spcPts val="400"/>
              </a:spcBef>
              <a:spcAft>
                <a:spcPts val="1200"/>
              </a:spcAft>
            </a:pPr>
            <a:r>
              <a:rPr lang="en-AU" sz="2000" dirty="0"/>
              <a:t>Guilt &amp; shame</a:t>
            </a:r>
            <a:endParaRPr lang="en-US" sz="2000" dirty="0"/>
          </a:p>
          <a:p>
            <a:pPr marL="360000" indent="-396000">
              <a:spcBef>
                <a:spcPts val="400"/>
              </a:spcBef>
              <a:spcAft>
                <a:spcPts val="1200"/>
              </a:spcAft>
            </a:pPr>
            <a:r>
              <a:rPr lang="en-AU" sz="2000" dirty="0"/>
              <a:t>Anger &amp; denial</a:t>
            </a:r>
            <a:endParaRPr lang="en-US" sz="2000" dirty="0"/>
          </a:p>
          <a:p>
            <a:pPr marL="360000" indent="-396000">
              <a:spcBef>
                <a:spcPts val="400"/>
              </a:spcBef>
              <a:spcAft>
                <a:spcPts val="1200"/>
              </a:spcAft>
            </a:pPr>
            <a:r>
              <a:rPr lang="en-AU" sz="2000" dirty="0"/>
              <a:t>Person being seen as</a:t>
            </a:r>
            <a:br>
              <a:rPr lang="en-AU" sz="2000" dirty="0"/>
            </a:br>
            <a:r>
              <a:rPr lang="en-AU" sz="2000" dirty="0"/>
              <a:t>lazy or attention seeking</a:t>
            </a:r>
            <a:endParaRPr lang="en-US" sz="2000" dirty="0"/>
          </a:p>
          <a:p>
            <a:pPr marL="360000" indent="-396000">
              <a:spcBef>
                <a:spcPts val="400"/>
              </a:spcBef>
              <a:spcAft>
                <a:spcPts val="1200"/>
              </a:spcAft>
            </a:pPr>
            <a:r>
              <a:rPr lang="en-AU" sz="2000" dirty="0"/>
              <a:t>Skin complaints &amp;</a:t>
            </a:r>
            <a:br>
              <a:rPr lang="en-AU" sz="2000" dirty="0"/>
            </a:br>
            <a:r>
              <a:rPr lang="en-AU" sz="2000" dirty="0"/>
              <a:t>hygiene issues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2AEA8E-5569-4E59-80B2-54037710E0EE}"/>
              </a:ext>
            </a:extLst>
          </p:cNvPr>
          <p:cNvSpPr txBox="1"/>
          <p:nvPr/>
        </p:nvSpPr>
        <p:spPr>
          <a:xfrm>
            <a:off x="185059" y="1828799"/>
            <a:ext cx="1033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51600-DFEB-4DC8-B492-173DE829FBA9}"/>
              </a:ext>
            </a:extLst>
          </p:cNvPr>
          <p:cNvSpPr txBox="1"/>
          <p:nvPr/>
        </p:nvSpPr>
        <p:spPr>
          <a:xfrm>
            <a:off x="76202" y="623333"/>
            <a:ext cx="1033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6">
                    <a:lumMod val="75000"/>
                  </a:schemeClr>
                </a:solidFill>
              </a:rPr>
              <a:t>This certifies that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BA00EB08-09B4-4E80-BF22-1A7B03376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38" y="2600340"/>
            <a:ext cx="4992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39826D-3C1F-4FFE-B513-CE57822B7BD7}"/>
              </a:ext>
            </a:extLst>
          </p:cNvPr>
          <p:cNvSpPr/>
          <p:nvPr/>
        </p:nvSpPr>
        <p:spPr>
          <a:xfrm>
            <a:off x="263725" y="3275112"/>
            <a:ext cx="499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AU" dirty="0"/>
              <a:t>has attended the continence management session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E65DCD-3E7B-4449-8800-ED0E4B486299}"/>
              </a:ext>
            </a:extLst>
          </p:cNvPr>
          <p:cNvSpPr/>
          <p:nvPr/>
        </p:nvSpPr>
        <p:spPr>
          <a:xfrm>
            <a:off x="263725" y="4078847"/>
            <a:ext cx="7347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6">
                    <a:lumMod val="75000"/>
                  </a:schemeClr>
                </a:solidFill>
              </a:rPr>
              <a:t>Module 1: Introduction to Urinary Incontinence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A7BE8A2E-052A-4E16-9F17-C303D717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" y="5365418"/>
            <a:ext cx="5156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/>
              <a:t>Date of Completion</a:t>
            </a:r>
            <a:r>
              <a:rPr lang="en-AU" sz="1200" dirty="0"/>
              <a:t>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1D895-01F7-494D-A6BE-B914F5587AA1}"/>
              </a:ext>
            </a:extLst>
          </p:cNvPr>
          <p:cNvSpPr txBox="1"/>
          <p:nvPr/>
        </p:nvSpPr>
        <p:spPr>
          <a:xfrm>
            <a:off x="185059" y="2228909"/>
            <a:ext cx="99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 Name:</a:t>
            </a:r>
          </a:p>
        </p:txBody>
      </p:sp>
    </p:spTree>
    <p:extLst>
      <p:ext uri="{BB962C8B-B14F-4D97-AF65-F5344CB8AC3E}">
        <p14:creationId xmlns:p14="http://schemas.microsoft.com/office/powerpoint/2010/main" val="217736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-1632333" y="395906"/>
            <a:ext cx="8229600" cy="887983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>
                <a:solidFill>
                  <a:schemeClr val="accent6">
                    <a:lumMod val="75000"/>
                  </a:schemeClr>
                </a:solidFill>
              </a:rPr>
              <a:t>Module Profile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1981200" y="2320215"/>
            <a:ext cx="8229600" cy="3805948"/>
          </a:xfrm>
        </p:spPr>
        <p:txBody>
          <a:bodyPr>
            <a:normAutofit/>
          </a:bodyPr>
          <a:lstStyle/>
          <a:p>
            <a:pPr marL="360000" indent="-396000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</a:pPr>
            <a:r>
              <a:rPr lang="en-US" dirty="0"/>
              <a:t>Overview of urinary system and pelvic floor</a:t>
            </a:r>
          </a:p>
          <a:p>
            <a:pPr marL="360000" indent="-396000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</a:pPr>
            <a:r>
              <a:rPr lang="en-US" dirty="0"/>
              <a:t>Define incontinence and identify the types</a:t>
            </a:r>
          </a:p>
          <a:p>
            <a:pPr marL="360000" indent="-396000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</a:pPr>
            <a:r>
              <a:rPr lang="en-US" dirty="0" err="1"/>
              <a:t>Recognise</a:t>
            </a:r>
            <a:r>
              <a:rPr lang="en-US" dirty="0"/>
              <a:t> causes</a:t>
            </a:r>
          </a:p>
          <a:p>
            <a:pPr marL="360000" indent="-396000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</a:pPr>
            <a:r>
              <a:rPr lang="en-US" dirty="0"/>
              <a:t>Understand the effects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63"/>
          <p:cNvSpPr>
            <a:spLocks noGrp="1"/>
          </p:cNvSpPr>
          <p:nvPr>
            <p:ph type="title"/>
          </p:nvPr>
        </p:nvSpPr>
        <p:spPr>
          <a:xfrm>
            <a:off x="328670" y="399040"/>
            <a:ext cx="8229600" cy="714374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Continence is</a:t>
            </a:r>
          </a:p>
        </p:txBody>
      </p:sp>
      <p:sp>
        <p:nvSpPr>
          <p:cNvPr id="65" name="Content Placeholder 64"/>
          <p:cNvSpPr>
            <a:spLocks noGrp="1"/>
          </p:cNvSpPr>
          <p:nvPr>
            <p:ph type="body" sz="half" idx="4294967295"/>
          </p:nvPr>
        </p:nvSpPr>
        <p:spPr>
          <a:xfrm>
            <a:off x="3599242" y="4166100"/>
            <a:ext cx="3906520" cy="1424250"/>
          </a:xfrm>
        </p:spPr>
        <p:txBody>
          <a:bodyPr>
            <a:noAutofit/>
          </a:bodyPr>
          <a:lstStyle/>
          <a:p>
            <a:pPr marL="360000" indent="-396000">
              <a:spcBef>
                <a:spcPts val="400"/>
              </a:spcBef>
              <a:spcAft>
                <a:spcPts val="1200"/>
              </a:spcAft>
            </a:pPr>
            <a:r>
              <a:rPr lang="en-US" sz="2200" dirty="0" err="1">
                <a:solidFill>
                  <a:srgbClr val="000000"/>
                </a:solidFill>
              </a:rPr>
              <a:t>Socialisation</a:t>
            </a:r>
            <a:r>
              <a:rPr lang="en-US" sz="2200" dirty="0">
                <a:solidFill>
                  <a:srgbClr val="000000"/>
                </a:solidFill>
              </a:rPr>
              <a:t> / society’s expectations</a:t>
            </a:r>
          </a:p>
          <a:p>
            <a:pPr marL="360000" indent="-396000">
              <a:spcBef>
                <a:spcPts val="400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</a:rPr>
              <a:t>Central Nervous System maturation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732184" y="1764456"/>
            <a:ext cx="6409980" cy="1156610"/>
          </a:xfrm>
          <a:prstGeom prst="rect">
            <a:avLst/>
          </a:prstGeom>
          <a:noFill/>
        </p:spPr>
        <p:txBody>
          <a:bodyPr wrap="square" lIns="108000" rtlCol="0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“</a:t>
            </a:r>
            <a:r>
              <a:rPr lang="en-US" sz="2400" dirty="0">
                <a:solidFill>
                  <a:srgbClr val="000000"/>
                </a:solidFill>
              </a:rPr>
              <a:t>the ability to exercise voluntary control over natural impulses such as the urge to defaecate or urinate.”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2184" y="3229049"/>
            <a:ext cx="564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skill acquired at a variable age with the interaction of: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6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74" y="346799"/>
            <a:ext cx="8229600" cy="1011354"/>
          </a:xfrm>
        </p:spPr>
        <p:txBody>
          <a:bodyPr/>
          <a:lstStyle/>
          <a:p>
            <a:r>
              <a:rPr lang="en-AU" sz="3800" dirty="0">
                <a:solidFill>
                  <a:schemeClr val="accent6">
                    <a:lumMod val="75000"/>
                  </a:schemeClr>
                </a:solidFill>
              </a:rPr>
              <a:t>The Urinary System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UrinaryTract.t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23083" y="1566068"/>
            <a:ext cx="2206933" cy="4275933"/>
          </a:xfrm>
        </p:spPr>
      </p:pic>
      <p:grpSp>
        <p:nvGrpSpPr>
          <p:cNvPr id="23" name="Group 22"/>
          <p:cNvGrpSpPr/>
          <p:nvPr/>
        </p:nvGrpSpPr>
        <p:grpSpPr>
          <a:xfrm>
            <a:off x="1981031" y="1610216"/>
            <a:ext cx="5350146" cy="1049935"/>
            <a:chOff x="2030056" y="1850230"/>
            <a:chExt cx="5350146" cy="1049935"/>
          </a:xfrm>
        </p:grpSpPr>
        <p:sp>
          <p:nvSpPr>
            <p:cNvPr id="15" name="Content Placeholder 3"/>
            <p:cNvSpPr txBox="1">
              <a:spLocks/>
            </p:cNvSpPr>
            <p:nvPr/>
          </p:nvSpPr>
          <p:spPr>
            <a:xfrm>
              <a:off x="4358192" y="2200209"/>
              <a:ext cx="3022010" cy="6999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180000" indent="-180000">
                <a:spcBef>
                  <a:spcPct val="20000"/>
                </a:spcBef>
                <a:buClr>
                  <a:schemeClr val="accent4">
                    <a:lumMod val="75000"/>
                  </a:schemeClr>
                </a:buClr>
                <a:buFont typeface="Arial"/>
                <a:buChar char="•"/>
              </a:pPr>
              <a:r>
                <a:rPr lang="en-AU" sz="1600" dirty="0"/>
                <a:t>Filter water &amp; waste materials from the blood to form urine</a:t>
              </a:r>
              <a:r>
                <a:rPr lang="en-US" sz="1600" dirty="0"/>
                <a:t> 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030056" y="1850230"/>
              <a:ext cx="5350146" cy="1009979"/>
              <a:chOff x="2030056" y="1850230"/>
              <a:chExt cx="5350146" cy="1009979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030056" y="2040149"/>
                <a:ext cx="2080056" cy="820060"/>
                <a:chOff x="2030056" y="2040149"/>
                <a:chExt cx="2080056" cy="82006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2030056" y="2040149"/>
                  <a:ext cx="2080056" cy="51003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10800000" flipV="1">
                  <a:off x="3280090" y="2040149"/>
                  <a:ext cx="830022" cy="82006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Content Placeholder 3"/>
              <p:cNvSpPr txBox="1">
                <a:spLocks/>
              </p:cNvSpPr>
              <p:nvPr/>
            </p:nvSpPr>
            <p:spPr>
              <a:xfrm>
                <a:off x="4358192" y="1850230"/>
                <a:ext cx="3022010" cy="3499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Aft>
                    <a:spcPts val="100"/>
                  </a:spcAft>
                </a:pPr>
                <a:r>
                  <a:rPr lang="en-US" sz="1600" dirty="0">
                    <a:solidFill>
                      <a:srgbClr val="00B050"/>
                    </a:solidFill>
                  </a:rPr>
                  <a:t>Kidneys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106614" y="2636119"/>
            <a:ext cx="6506740" cy="1170038"/>
            <a:chOff x="2180060" y="3050174"/>
            <a:chExt cx="6506740" cy="1170038"/>
          </a:xfrm>
        </p:grpSpPr>
        <p:sp>
          <p:nvSpPr>
            <p:cNvPr id="27" name="Content Placeholder 3"/>
            <p:cNvSpPr txBox="1">
              <a:spLocks/>
            </p:cNvSpPr>
            <p:nvPr/>
          </p:nvSpPr>
          <p:spPr>
            <a:xfrm>
              <a:off x="4358192" y="3400153"/>
              <a:ext cx="4328608" cy="3400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180000" indent="-180000">
                <a:spcBef>
                  <a:spcPct val="20000"/>
                </a:spcBef>
                <a:buClr>
                  <a:schemeClr val="accent4">
                    <a:lumMod val="75000"/>
                  </a:schemeClr>
                </a:buClr>
                <a:buFont typeface="Arial"/>
                <a:buChar char="•"/>
              </a:pPr>
              <a:r>
                <a:rPr lang="en-AU" sz="1600" dirty="0"/>
                <a:t>Transport urine from kidneys to the bladder</a:t>
              </a:r>
              <a:r>
                <a:rPr lang="en-US" sz="1600" dirty="0"/>
                <a:t> 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180060" y="3050174"/>
              <a:ext cx="6216732" cy="1170038"/>
              <a:chOff x="2180060" y="3050174"/>
              <a:chExt cx="6216732" cy="117003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180060" y="3246571"/>
                <a:ext cx="1930052" cy="563612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 flipV="1">
                <a:off x="2910080" y="3246571"/>
                <a:ext cx="1200032" cy="973641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ontent Placeholder 3"/>
              <p:cNvSpPr txBox="1">
                <a:spLocks/>
              </p:cNvSpPr>
              <p:nvPr/>
            </p:nvSpPr>
            <p:spPr>
              <a:xfrm>
                <a:off x="4358192" y="3050174"/>
                <a:ext cx="4038600" cy="3499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Aft>
                    <a:spcPts val="100"/>
                  </a:spcAft>
                </a:pPr>
                <a:r>
                  <a:rPr lang="en-US" sz="1600" dirty="0" err="1">
                    <a:solidFill>
                      <a:srgbClr val="00B050"/>
                    </a:solidFill>
                  </a:rPr>
                  <a:t>Ureters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599857" y="3704034"/>
            <a:ext cx="5826210" cy="989423"/>
            <a:chOff x="2704022" y="4090224"/>
            <a:chExt cx="5826210" cy="989423"/>
          </a:xfrm>
        </p:grpSpPr>
        <p:sp>
          <p:nvSpPr>
            <p:cNvPr id="32" name="Content Placeholder 3"/>
            <p:cNvSpPr txBox="1">
              <a:spLocks/>
            </p:cNvSpPr>
            <p:nvPr/>
          </p:nvSpPr>
          <p:spPr>
            <a:xfrm>
              <a:off x="4358191" y="4440202"/>
              <a:ext cx="4172041" cy="6394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180000" indent="-180000">
                <a:spcBef>
                  <a:spcPct val="20000"/>
                </a:spcBef>
                <a:buClr>
                  <a:schemeClr val="accent4">
                    <a:lumMod val="75000"/>
                  </a:schemeClr>
                </a:buClr>
                <a:buFont typeface="Arial"/>
                <a:buChar char="•"/>
              </a:pPr>
              <a:r>
                <a:rPr lang="en-AU" sz="1600" dirty="0"/>
                <a:t>Can expand to store urine &amp; contract</a:t>
              </a:r>
              <a:br>
                <a:rPr lang="en-AU" sz="1600" dirty="0"/>
              </a:br>
              <a:r>
                <a:rPr lang="en-AU" sz="1600" dirty="0"/>
                <a:t>to remove it</a:t>
              </a:r>
              <a:r>
                <a:rPr lang="en-US" sz="1600" dirty="0"/>
                <a:t> 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704022" y="4090224"/>
              <a:ext cx="5692770" cy="897418"/>
              <a:chOff x="2704022" y="4090224"/>
              <a:chExt cx="5692770" cy="89741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2704022" y="4343116"/>
                <a:ext cx="1406090" cy="64452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Content Placeholder 3"/>
              <p:cNvSpPr txBox="1">
                <a:spLocks/>
              </p:cNvSpPr>
              <p:nvPr/>
            </p:nvSpPr>
            <p:spPr>
              <a:xfrm>
                <a:off x="4358192" y="4090224"/>
                <a:ext cx="4038600" cy="3499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Aft>
                    <a:spcPts val="100"/>
                  </a:spcAft>
                </a:pPr>
                <a:r>
                  <a:rPr lang="en-US" sz="1600" dirty="0">
                    <a:solidFill>
                      <a:srgbClr val="00B050"/>
                    </a:solidFill>
                  </a:rPr>
                  <a:t>Bladder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443095" y="4701751"/>
            <a:ext cx="5819747" cy="1008885"/>
            <a:chOff x="2577044" y="5130274"/>
            <a:chExt cx="5819747" cy="1008885"/>
          </a:xfrm>
        </p:grpSpPr>
        <p:sp>
          <p:nvSpPr>
            <p:cNvPr id="36" name="Content Placeholder 3"/>
            <p:cNvSpPr txBox="1">
              <a:spLocks/>
            </p:cNvSpPr>
            <p:nvPr/>
          </p:nvSpPr>
          <p:spPr>
            <a:xfrm>
              <a:off x="4358191" y="5499714"/>
              <a:ext cx="4038600" cy="6394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180000" indent="-180000">
                <a:spcBef>
                  <a:spcPts val="200"/>
                </a:spcBef>
                <a:buClr>
                  <a:schemeClr val="accent4">
                    <a:lumMod val="75000"/>
                  </a:schemeClr>
                </a:buClr>
                <a:buFont typeface="Arial"/>
                <a:buChar char="•"/>
              </a:pPr>
              <a:r>
                <a:rPr lang="en-AU" sz="1600" dirty="0"/>
                <a:t>Outlet tube from the bladder to outside the body</a:t>
              </a:r>
              <a:r>
                <a:rPr lang="en-US" sz="1600" dirty="0"/>
                <a:t> 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577044" y="5130274"/>
              <a:ext cx="5819747" cy="711726"/>
              <a:chOff x="2577044" y="5130274"/>
              <a:chExt cx="5819747" cy="71172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2577044" y="5499714"/>
                <a:ext cx="1533068" cy="34228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Content Placeholder 3"/>
              <p:cNvSpPr txBox="1">
                <a:spLocks/>
              </p:cNvSpPr>
              <p:nvPr/>
            </p:nvSpPr>
            <p:spPr>
              <a:xfrm>
                <a:off x="4358191" y="5130274"/>
                <a:ext cx="4038600" cy="3499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Aft>
                    <a:spcPts val="100"/>
                  </a:spcAft>
                </a:pPr>
                <a:r>
                  <a:rPr lang="en-US" sz="1600" dirty="0">
                    <a:solidFill>
                      <a:srgbClr val="00B050"/>
                    </a:solidFill>
                  </a:rPr>
                  <a:t>Urethra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The Urinary System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Bladdersmal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43403" y="1853550"/>
            <a:ext cx="4404696" cy="348025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806" y="1853550"/>
            <a:ext cx="2936847" cy="4053465"/>
          </a:xfrm>
        </p:spPr>
        <p:txBody>
          <a:bodyPr>
            <a:normAutofit/>
          </a:bodyPr>
          <a:lstStyle/>
          <a:p>
            <a:pPr marL="360000" indent="-396000">
              <a:spcBef>
                <a:spcPts val="400"/>
              </a:spcBef>
            </a:pPr>
            <a:r>
              <a:rPr lang="en-AU" sz="2200" dirty="0"/>
              <a:t>At each end of the urethra are two muscular cuffs called sphincters that maintain bladder control 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The Pelvic Floor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Bladdersmal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5983" y="2206457"/>
            <a:ext cx="2543375" cy="294021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8822" y="2145329"/>
            <a:ext cx="2930080" cy="4053465"/>
          </a:xfrm>
        </p:spPr>
        <p:txBody>
          <a:bodyPr>
            <a:normAutofit/>
          </a:bodyPr>
          <a:lstStyle/>
          <a:p>
            <a:pPr marL="360000" indent="-396000">
              <a:spcAft>
                <a:spcPts val="1200"/>
              </a:spcAft>
            </a:pPr>
            <a:r>
              <a:rPr lang="en-AU" sz="2200" dirty="0"/>
              <a:t>A large muscle slung across the pelvis from the front to back</a:t>
            </a:r>
            <a:endParaRPr lang="en-US" sz="2200" dirty="0"/>
          </a:p>
          <a:p>
            <a:pPr marL="360000" indent="-396000"/>
            <a:r>
              <a:rPr lang="en-AU" sz="2200" dirty="0"/>
              <a:t>Supports the pelvic &amp; abdominal organs in correct position</a:t>
            </a:r>
            <a:r>
              <a:rPr lang="en-US" sz="2200" dirty="0"/>
              <a:t> </a:t>
            </a:r>
          </a:p>
        </p:txBody>
      </p:sp>
      <p:pic>
        <p:nvPicPr>
          <p:cNvPr id="5" name="Content Placeholder 6" descr="Bladder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882" y="2206457"/>
            <a:ext cx="2543375" cy="2940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9788" y="1707888"/>
            <a:ext cx="158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Female Tract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1276" y="1713060"/>
            <a:ext cx="158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Male Tract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983" y="5601311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b="1" dirty="0">
                <a:solidFill>
                  <a:srgbClr val="00B050"/>
                </a:solidFill>
              </a:rPr>
              <a:t>TIP: </a:t>
            </a:r>
            <a:r>
              <a:rPr lang="en-AU" sz="1600" dirty="0">
                <a:solidFill>
                  <a:srgbClr val="00B050"/>
                </a:solidFill>
              </a:rPr>
              <a:t>Exercising pelvic floor muscles can help reduce incontinence symptoms.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Pelvic Floor Exercises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9850" y="1885034"/>
            <a:ext cx="5692970" cy="4053465"/>
          </a:xfrm>
        </p:spPr>
        <p:txBody>
          <a:bodyPr>
            <a:noAutofit/>
          </a:bodyPr>
          <a:lstStyle/>
          <a:p>
            <a:pPr marL="360000" indent="-396000">
              <a:spcBef>
                <a:spcPts val="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200" dirty="0"/>
              <a:t>Identify the correct muscles</a:t>
            </a:r>
            <a:endParaRPr lang="en-US" sz="2200" dirty="0"/>
          </a:p>
          <a:p>
            <a:pPr marL="360000" indent="-396000">
              <a:spcBef>
                <a:spcPts val="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200" dirty="0"/>
              <a:t>Breathe normally</a:t>
            </a:r>
            <a:endParaRPr lang="en-US" sz="2200" dirty="0"/>
          </a:p>
          <a:p>
            <a:pPr marL="360000" indent="-396000">
              <a:spcBef>
                <a:spcPts val="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200" dirty="0"/>
              <a:t>Tighten the muscles for 3–5 seconds</a:t>
            </a:r>
            <a:br>
              <a:rPr lang="en-US" sz="2200" dirty="0"/>
            </a:br>
            <a:r>
              <a:rPr lang="en-AU" sz="2200" dirty="0"/>
              <a:t>(As muscles strengthen hold for 10 seconds or more)</a:t>
            </a:r>
            <a:endParaRPr lang="en-US" sz="2200" dirty="0"/>
          </a:p>
          <a:p>
            <a:pPr marL="360000" indent="-396000">
              <a:spcBef>
                <a:spcPts val="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200" dirty="0"/>
              <a:t>Relax for as long as muscles were tightened</a:t>
            </a:r>
            <a:endParaRPr lang="en-US" sz="2200" dirty="0"/>
          </a:p>
          <a:p>
            <a:pPr marL="360000" indent="-396000">
              <a:spcBef>
                <a:spcPts val="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200" dirty="0"/>
              <a:t>Do 5–7 exercises at a time, 3 times a day</a:t>
            </a:r>
            <a:br>
              <a:rPr lang="en-US" sz="2200" dirty="0"/>
            </a:br>
            <a:r>
              <a:rPr lang="en-AU" sz="2200" dirty="0"/>
              <a:t>(Increase up to 15 exercises at a time,</a:t>
            </a:r>
            <a:br>
              <a:rPr lang="en-AU" sz="2200" dirty="0"/>
            </a:br>
            <a:r>
              <a:rPr lang="en-AU" sz="2200" dirty="0"/>
              <a:t>3 times a day)</a:t>
            </a:r>
            <a:r>
              <a:rPr lang="en-US" sz="2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Incontinence Defined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0816" y="2074056"/>
            <a:ext cx="6283535" cy="4053465"/>
          </a:xfrm>
        </p:spPr>
        <p:txBody>
          <a:bodyPr>
            <a:noAutofit/>
          </a:bodyPr>
          <a:lstStyle/>
          <a:p>
            <a:pPr marL="360000" indent="-396000">
              <a:spcBef>
                <a:spcPts val="400"/>
              </a:spcBef>
              <a:spcAft>
                <a:spcPts val="1200"/>
              </a:spcAft>
            </a:pPr>
            <a:r>
              <a:rPr lang="en-AU" sz="2200" dirty="0"/>
              <a:t>The complaint of any involuntary leakage of urine or faeces</a:t>
            </a:r>
            <a:endParaRPr lang="en-US" sz="2200" dirty="0"/>
          </a:p>
          <a:p>
            <a:pPr marL="360000" indent="-396000">
              <a:spcBef>
                <a:spcPts val="400"/>
              </a:spcBef>
              <a:spcAft>
                <a:spcPts val="1200"/>
              </a:spcAft>
            </a:pPr>
            <a:r>
              <a:rPr lang="en-AU" sz="2200" dirty="0"/>
              <a:t>A major health problem affecting 3.8 million Australians</a:t>
            </a:r>
            <a:endParaRPr lang="en-US" sz="2200" dirty="0"/>
          </a:p>
          <a:p>
            <a:pPr marL="360000" indent="-396000">
              <a:spcBef>
                <a:spcPts val="400"/>
              </a:spcBef>
              <a:spcAft>
                <a:spcPts val="1200"/>
              </a:spcAft>
            </a:pPr>
            <a:r>
              <a:rPr lang="en-AU" sz="2200" dirty="0"/>
              <a:t>A symptom, not a disease</a:t>
            </a:r>
            <a:endParaRPr lang="en-US" sz="2200" dirty="0"/>
          </a:p>
          <a:p>
            <a:pPr marL="360000" indent="-396000">
              <a:spcBef>
                <a:spcPts val="400"/>
              </a:spcBef>
              <a:spcAft>
                <a:spcPts val="1200"/>
              </a:spcAft>
            </a:pPr>
            <a:r>
              <a:rPr lang="en-AU" sz="2200" dirty="0"/>
              <a:t>Can affect all ages, regardless of gender, race, colour, culture &amp; socio-economic background</a:t>
            </a:r>
            <a:r>
              <a:rPr lang="en-US" sz="2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Types of Incontinence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208" y="1558864"/>
            <a:ext cx="6727211" cy="1870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200" b="1" dirty="0">
                <a:solidFill>
                  <a:srgbClr val="00B050"/>
                </a:solidFill>
              </a:rPr>
              <a:t>1. Stress incontinence</a:t>
            </a:r>
            <a:endParaRPr lang="en-US" sz="2200" b="1" dirty="0">
              <a:solidFill>
                <a:srgbClr val="00B050"/>
              </a:solidFill>
            </a:endParaRPr>
          </a:p>
          <a:p>
            <a:pPr marL="288000" indent="-324000">
              <a:spcBef>
                <a:spcPts val="400"/>
              </a:spcBef>
              <a:spcAft>
                <a:spcPts val="1000"/>
              </a:spcAft>
            </a:pPr>
            <a:r>
              <a:rPr lang="en-AU" sz="2000" dirty="0"/>
              <a:t>Leakage of small amounts of urine when coughing, sneezing, laughing, straining, lifting, playing sport</a:t>
            </a:r>
            <a:endParaRPr lang="en-US" sz="2000" dirty="0"/>
          </a:p>
          <a:p>
            <a:pPr marL="0" indent="0">
              <a:buNone/>
            </a:pPr>
            <a:r>
              <a:rPr lang="en-AU" sz="2000" dirty="0">
                <a:solidFill>
                  <a:srgbClr val="4E005F"/>
                </a:solidFill>
              </a:rPr>
              <a:t>CAUSES: </a:t>
            </a:r>
            <a:r>
              <a:rPr lang="en-AU" sz="2000" dirty="0"/>
              <a:t>Pregnancy, childbirth, menopause;</a:t>
            </a:r>
            <a:br>
              <a:rPr lang="en-AU" sz="2000" dirty="0"/>
            </a:br>
            <a:r>
              <a:rPr lang="en-AU" sz="2000" dirty="0"/>
              <a:t>Heavy lifting, obesity, constipation; Prostate surgery</a:t>
            </a:r>
            <a:endParaRPr lang="en-US" sz="2000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731209" y="3792711"/>
            <a:ext cx="6727210" cy="18733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200" b="1" dirty="0">
                <a:solidFill>
                  <a:srgbClr val="00B050"/>
                </a:solidFill>
              </a:rPr>
              <a:t>2. Urge incontinence</a:t>
            </a:r>
            <a:endParaRPr lang="en-US" sz="2200" b="1" dirty="0">
              <a:solidFill>
                <a:srgbClr val="00B050"/>
              </a:solidFill>
            </a:endParaRPr>
          </a:p>
          <a:p>
            <a:pPr marL="288000" indent="-324000">
              <a:spcBef>
                <a:spcPts val="400"/>
              </a:spcBef>
              <a:spcAft>
                <a:spcPts val="1000"/>
              </a:spcAft>
            </a:pPr>
            <a:r>
              <a:rPr lang="en-AU" sz="2000" dirty="0"/>
              <a:t>Loss of urine associated with sudden strong</a:t>
            </a:r>
            <a:br>
              <a:rPr lang="en-AU" sz="2000" dirty="0"/>
            </a:br>
            <a:r>
              <a:rPr lang="en-AU" sz="2000" dirty="0"/>
              <a:t>urge to urinate, often due to overactive or</a:t>
            </a:r>
            <a:br>
              <a:rPr lang="en-AU" sz="2000" dirty="0"/>
            </a:br>
            <a:r>
              <a:rPr lang="en-AU" sz="2000" dirty="0"/>
              <a:t>unstable bladder</a:t>
            </a: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r>
              <a:rPr lang="en-AU" sz="2000" dirty="0">
                <a:solidFill>
                  <a:srgbClr val="4E005F"/>
                </a:solidFill>
              </a:rPr>
              <a:t>CAUSES: </a:t>
            </a:r>
            <a:r>
              <a:rPr lang="en-AU" sz="2000" dirty="0"/>
              <a:t>Parkinson’s disease, enlarged prostrate, constipation, diabetes, multiple sclerosis, stroke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939</Words>
  <Application>Microsoft Office PowerPoint</Application>
  <PresentationFormat>Widescreen</PresentationFormat>
  <Paragraphs>101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1_Office Theme</vt:lpstr>
      <vt:lpstr>Module 1 Introduction to Urinary Incontinence</vt:lpstr>
      <vt:lpstr>Module Profile</vt:lpstr>
      <vt:lpstr>Continence is</vt:lpstr>
      <vt:lpstr>The Urinary System</vt:lpstr>
      <vt:lpstr>The Urinary System</vt:lpstr>
      <vt:lpstr>The Pelvic Floor</vt:lpstr>
      <vt:lpstr>Pelvic Floor Exercises</vt:lpstr>
      <vt:lpstr>Incontinence Defined</vt:lpstr>
      <vt:lpstr>Types of Incontinence </vt:lpstr>
      <vt:lpstr>Types of Incontinence </vt:lpstr>
      <vt:lpstr>Types of Incontinence </vt:lpstr>
      <vt:lpstr>Attitudes &amp; Impacts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CFA CONFERENCE</dc:title>
  <dc:creator>Ahmed, Mehnaaz</dc:creator>
  <cp:lastModifiedBy>Jesse</cp:lastModifiedBy>
  <cp:revision>32</cp:revision>
  <dcterms:created xsi:type="dcterms:W3CDTF">2020-10-07T10:30:54Z</dcterms:created>
  <dcterms:modified xsi:type="dcterms:W3CDTF">2020-10-23T03:34:22Z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8bc842-2070-4ed0-9e20-472452689642_Enabled">
    <vt:lpwstr>True</vt:lpwstr>
  </property>
  <property fmtid="{D5CDD505-2E9C-101B-9397-08002B2CF9AE}" pid="3" name="MSIP_Label_918bc842-2070-4ed0-9e20-472452689642_SiteId">
    <vt:lpwstr>fee2180b-69b6-4afe-9f14-ccd70bd4c737</vt:lpwstr>
  </property>
  <property fmtid="{D5CDD505-2E9C-101B-9397-08002B2CF9AE}" pid="4" name="MSIP_Label_918bc842-2070-4ed0-9e20-472452689642_Owner">
    <vt:lpwstr>mehnaaz.ahmed@kcc.com</vt:lpwstr>
  </property>
  <property fmtid="{D5CDD505-2E9C-101B-9397-08002B2CF9AE}" pid="5" name="MSIP_Label_918bc842-2070-4ed0-9e20-472452689642_SetDate">
    <vt:lpwstr>2020-10-07T12:42:03.2266676Z</vt:lpwstr>
  </property>
  <property fmtid="{D5CDD505-2E9C-101B-9397-08002B2CF9AE}" pid="6" name="MSIP_Label_918bc842-2070-4ed0-9e20-472452689642_Name">
    <vt:lpwstr>K-C Confidential</vt:lpwstr>
  </property>
  <property fmtid="{D5CDD505-2E9C-101B-9397-08002B2CF9AE}" pid="7" name="MSIP_Label_918bc842-2070-4ed0-9e20-472452689642_Application">
    <vt:lpwstr>Microsoft Azure Information Protection</vt:lpwstr>
  </property>
  <property fmtid="{D5CDD505-2E9C-101B-9397-08002B2CF9AE}" pid="8" name="MSIP_Label_918bc842-2070-4ed0-9e20-472452689642_ActionId">
    <vt:lpwstr>dcf14baf-b9ab-4565-b6c6-ed9cc0a7acd3</vt:lpwstr>
  </property>
  <property fmtid="{D5CDD505-2E9C-101B-9397-08002B2CF9AE}" pid="9" name="MSIP_Label_918bc842-2070-4ed0-9e20-472452689642_Extended_MSFT_Method">
    <vt:lpwstr>Manual</vt:lpwstr>
  </property>
  <property fmtid="{D5CDD505-2E9C-101B-9397-08002B2CF9AE}" pid="10" name="MSIP_Label_aa870e45-89d0-4bce-999c-ea35897869a9_Enabled">
    <vt:lpwstr>True</vt:lpwstr>
  </property>
  <property fmtid="{D5CDD505-2E9C-101B-9397-08002B2CF9AE}" pid="11" name="MSIP_Label_aa870e45-89d0-4bce-999c-ea35897869a9_SiteId">
    <vt:lpwstr>fee2180b-69b6-4afe-9f14-ccd70bd4c737</vt:lpwstr>
  </property>
  <property fmtid="{D5CDD505-2E9C-101B-9397-08002B2CF9AE}" pid="12" name="MSIP_Label_aa870e45-89d0-4bce-999c-ea35897869a9_Owner">
    <vt:lpwstr>mehnaaz.ahmed@kcc.com</vt:lpwstr>
  </property>
  <property fmtid="{D5CDD505-2E9C-101B-9397-08002B2CF9AE}" pid="13" name="MSIP_Label_aa870e45-89d0-4bce-999c-ea35897869a9_SetDate">
    <vt:lpwstr>2020-10-07T12:42:03.2266676Z</vt:lpwstr>
  </property>
  <property fmtid="{D5CDD505-2E9C-101B-9397-08002B2CF9AE}" pid="14" name="MSIP_Label_aa870e45-89d0-4bce-999c-ea35897869a9_Name">
    <vt:lpwstr>Without Content Marking</vt:lpwstr>
  </property>
  <property fmtid="{D5CDD505-2E9C-101B-9397-08002B2CF9AE}" pid="15" name="MSIP_Label_aa870e45-89d0-4bce-999c-ea35897869a9_Application">
    <vt:lpwstr>Microsoft Azure Information Protection</vt:lpwstr>
  </property>
  <property fmtid="{D5CDD505-2E9C-101B-9397-08002B2CF9AE}" pid="16" name="MSIP_Label_aa870e45-89d0-4bce-999c-ea35897869a9_ActionId">
    <vt:lpwstr>dcf14baf-b9ab-4565-b6c6-ed9cc0a7acd3</vt:lpwstr>
  </property>
  <property fmtid="{D5CDD505-2E9C-101B-9397-08002B2CF9AE}" pid="17" name="MSIP_Label_aa870e45-89d0-4bce-999c-ea35897869a9_Parent">
    <vt:lpwstr>918bc842-2070-4ed0-9e20-472452689642</vt:lpwstr>
  </property>
  <property fmtid="{D5CDD505-2E9C-101B-9397-08002B2CF9AE}" pid="18" name="MSIP_Label_aa870e45-89d0-4bce-999c-ea35897869a9_Extended_MSFT_Method">
    <vt:lpwstr>Manual</vt:lpwstr>
  </property>
  <property fmtid="{D5CDD505-2E9C-101B-9397-08002B2CF9AE}" pid="19" name="KCAutoClass">
    <vt:lpwstr>K-C Confidential Without Content Marking</vt:lpwstr>
  </property>
</Properties>
</file>